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4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726"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25.11.2014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zakon4.rada.gov.ua/laws/show/5029-1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zakon4.rada.gov.ua/laws/show/5029-1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zakon3.rada.gov.ua/laws/show/1204-2011-%D0%BF" TargetMode="External"/><Relationship Id="rId2" Type="http://schemas.openxmlformats.org/officeDocument/2006/relationships/hyperlink" Target="http://zakon3.rada.gov.ua/laws/show/1124-2009-%D0%BF" TargetMode="External"/><Relationship Id="rId1" Type="http://schemas.openxmlformats.org/officeDocument/2006/relationships/slideLayout" Target="../slideLayouts/slideLayout6.xml"/><Relationship Id="rId4" Type="http://schemas.openxmlformats.org/officeDocument/2006/relationships/hyperlink" Target="http://zakon3.rada.gov.ua/laws/show/28-2014-%D0%B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zakon2.rada.gov.ua/laws/show/28-2014-%D0%BF"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zakon1.rada.gov.ua/laws/show/5029-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28596" y="500042"/>
            <a:ext cx="8286808" cy="5626121"/>
          </a:xfrm>
        </p:spPr>
        <p:txBody>
          <a:bodyPr>
            <a:normAutofit/>
          </a:bodyPr>
          <a:lstStyle/>
          <a:p>
            <a:pPr algn="ctr">
              <a:buNone/>
            </a:pPr>
            <a:r>
              <a:rPr lang="uk-UA" sz="4000" b="1" dirty="0" smtClean="0">
                <a:solidFill>
                  <a:srgbClr val="FFFF00"/>
                </a:solidFill>
              </a:rPr>
              <a:t>Нормативно-правові засади діяльності  рад дошкільних навчальних закладів, шкільних рад та рад позашкільних навчальних закладів в </a:t>
            </a:r>
            <a:r>
              <a:rPr lang="uk-UA" sz="4000" b="1" dirty="0" smtClean="0">
                <a:solidFill>
                  <a:srgbClr val="FFFF00"/>
                </a:solidFill>
              </a:rPr>
              <a:t>Україні</a:t>
            </a:r>
            <a:endParaRPr lang="uk-UA" sz="40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59.</a:t>
            </a:r>
            <a:r>
              <a:rPr lang="uk-UA" dirty="0" smtClean="0"/>
              <a:t> Відповідальність батьків за розвиток дитини</a:t>
            </a:r>
            <a:endParaRPr lang="uk-UA" dirty="0"/>
          </a:p>
        </p:txBody>
      </p:sp>
      <p:sp>
        <p:nvSpPr>
          <p:cNvPr id="3" name="Содержимое 2"/>
          <p:cNvSpPr>
            <a:spLocks noGrp="1"/>
          </p:cNvSpPr>
          <p:nvPr>
            <p:ph idx="1"/>
          </p:nvPr>
        </p:nvSpPr>
        <p:spPr/>
        <p:txBody>
          <a:bodyPr>
            <a:normAutofit fontScale="77500" lnSpcReduction="20000"/>
          </a:bodyPr>
          <a:lstStyle/>
          <a:p>
            <a:pPr fontAlgn="base"/>
            <a:r>
              <a:rPr lang="uk-UA" dirty="0" smtClean="0"/>
              <a:t>     виховувати повагу до національних, історичних, культурних цінностей українського та інших народів, дбайливе ставлення до історико-культурного надбання та навколишнього природного середовища, любов до своєї країни;</a:t>
            </a:r>
            <a:br>
              <a:rPr lang="uk-UA" dirty="0" smtClean="0"/>
            </a:br>
            <a:r>
              <a:rPr lang="uk-UA" dirty="0" smtClean="0"/>
              <a:t> </a:t>
            </a:r>
          </a:p>
          <a:p>
            <a:pPr fontAlgn="base"/>
            <a:r>
              <a:rPr lang="uk-UA" dirty="0" smtClean="0"/>
              <a:t>     сприяти здобуттю дітьми освіти у навчальних закладах або забезпечувати повноцінну домашню освіту відповідно до вимог щодо її змісту, рівня та обсягу;</a:t>
            </a:r>
            <a:br>
              <a:rPr lang="uk-UA" dirty="0" smtClean="0"/>
            </a:br>
            <a:r>
              <a:rPr lang="uk-UA" dirty="0" smtClean="0"/>
              <a:t> </a:t>
            </a:r>
          </a:p>
          <a:p>
            <a:r>
              <a:rPr lang="uk-UA" dirty="0" smtClean="0"/>
              <a:t>     виховувати повагу до законів, прав, основних свобод людини.</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59.</a:t>
            </a:r>
            <a:r>
              <a:rPr lang="uk-UA" dirty="0" smtClean="0"/>
              <a:t> Відповідальність батьків за розвиток дитини</a:t>
            </a:r>
            <a:endParaRPr lang="uk-UA" dirty="0"/>
          </a:p>
        </p:txBody>
      </p:sp>
      <p:sp>
        <p:nvSpPr>
          <p:cNvPr id="3" name="Содержимое 2"/>
          <p:cNvSpPr>
            <a:spLocks noGrp="1"/>
          </p:cNvSpPr>
          <p:nvPr>
            <p:ph idx="1"/>
          </p:nvPr>
        </p:nvSpPr>
        <p:spPr/>
        <p:txBody>
          <a:bodyPr/>
          <a:lstStyle/>
          <a:p>
            <a:pPr fontAlgn="base">
              <a:buNone/>
            </a:pPr>
            <a:r>
              <a:rPr lang="uk-UA" dirty="0" smtClean="0"/>
              <a:t>    4. Держава надає батькам і особам, які їх замінюють, допомогу у виконанні ними своїх обов'язків, захищає права сім'ї.</a:t>
            </a:r>
            <a:br>
              <a:rPr lang="uk-UA" dirty="0" smtClean="0"/>
            </a:br>
            <a:r>
              <a:rPr lang="uk-UA" dirty="0" smtClean="0"/>
              <a:t> </a:t>
            </a:r>
          </a:p>
          <a:p>
            <a:pPr>
              <a:buNone/>
            </a:pP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r>
              <a:rPr lang="uk-UA" b="1" dirty="0" smtClean="0"/>
              <a:t>Стаття 60.</a:t>
            </a:r>
            <a:r>
              <a:rPr lang="uk-UA" dirty="0" smtClean="0"/>
              <a:t> Права батьків</a:t>
            </a:r>
            <a:endParaRPr lang="uk-UA" dirty="0"/>
          </a:p>
        </p:txBody>
      </p:sp>
      <p:sp>
        <p:nvSpPr>
          <p:cNvPr id="3" name="Содержимое 2"/>
          <p:cNvSpPr>
            <a:spLocks noGrp="1"/>
          </p:cNvSpPr>
          <p:nvPr>
            <p:ph idx="1"/>
          </p:nvPr>
        </p:nvSpPr>
        <p:spPr/>
        <p:txBody>
          <a:bodyPr>
            <a:normAutofit fontScale="70000" lnSpcReduction="20000"/>
          </a:bodyPr>
          <a:lstStyle/>
          <a:p>
            <a:pPr fontAlgn="base"/>
            <a:r>
              <a:rPr lang="uk-UA" dirty="0" smtClean="0"/>
              <a:t>     Батьки або особи, які їх замінюють, мають право:</a:t>
            </a:r>
            <a:br>
              <a:rPr lang="uk-UA" dirty="0" smtClean="0"/>
            </a:br>
            <a:r>
              <a:rPr lang="uk-UA" dirty="0" smtClean="0"/>
              <a:t> </a:t>
            </a:r>
          </a:p>
          <a:p>
            <a:pPr fontAlgn="base"/>
            <a:r>
              <a:rPr lang="uk-UA" dirty="0" smtClean="0"/>
              <a:t>     вибирати навчальний заклад для неповнолітніх дітей;</a:t>
            </a:r>
            <a:br>
              <a:rPr lang="uk-UA" dirty="0" smtClean="0"/>
            </a:br>
            <a:r>
              <a:rPr lang="uk-UA" dirty="0" smtClean="0"/>
              <a:t> </a:t>
            </a:r>
          </a:p>
          <a:p>
            <a:pPr fontAlgn="base"/>
            <a:r>
              <a:rPr lang="uk-UA" dirty="0" smtClean="0"/>
              <a:t>     обирати і бути обраними до органів громадського самоврядування навчальних закладів;</a:t>
            </a:r>
            <a:br>
              <a:rPr lang="uk-UA" dirty="0" smtClean="0"/>
            </a:br>
            <a:r>
              <a:rPr lang="uk-UA" dirty="0" smtClean="0"/>
              <a:t> </a:t>
            </a:r>
          </a:p>
          <a:p>
            <a:pPr fontAlgn="base"/>
            <a:r>
              <a:rPr lang="uk-UA" dirty="0" smtClean="0"/>
              <a:t>     звертатися до державних органів управління освітою з питань навчання, виховання дітей;</a:t>
            </a:r>
            <a:br>
              <a:rPr lang="uk-UA" dirty="0" smtClean="0"/>
            </a:br>
            <a:r>
              <a:rPr lang="uk-UA" dirty="0" smtClean="0"/>
              <a:t> </a:t>
            </a:r>
          </a:p>
          <a:p>
            <a:pPr fontAlgn="base"/>
            <a:r>
              <a:rPr lang="uk-UA" dirty="0" smtClean="0"/>
              <a:t>     захищати у відповідних державних органах і суді законні інтереси своїх дітей.</a:t>
            </a:r>
            <a:br>
              <a:rPr lang="uk-UA" dirty="0" smtClean="0"/>
            </a:br>
            <a:r>
              <a:rPr lang="uk-UA" dirty="0" smtClean="0"/>
              <a:t> </a:t>
            </a:r>
          </a:p>
          <a:p>
            <a:pPr>
              <a:buNone/>
            </a:pP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4297688"/>
          </a:xfrm>
        </p:spPr>
        <p:txBody>
          <a:bodyPr>
            <a:normAutofit/>
          </a:bodyPr>
          <a:lstStyle/>
          <a:p>
            <a:pPr algn="ctr" fontAlgn="base"/>
            <a:r>
              <a:rPr lang="uk-UA" sz="3600" b="1" dirty="0" smtClean="0">
                <a:solidFill>
                  <a:srgbClr val="FFFF00"/>
                </a:solidFill>
              </a:rPr>
              <a:t>З А К О Н   У К Р А Ї Н И</a:t>
            </a:r>
            <a:br>
              <a:rPr lang="uk-UA" sz="3600" b="1" dirty="0" smtClean="0">
                <a:solidFill>
                  <a:srgbClr val="FFFF00"/>
                </a:solidFill>
              </a:rPr>
            </a:br>
            <a:r>
              <a:rPr lang="uk-UA" sz="3600" b="1" dirty="0" smtClean="0">
                <a:solidFill>
                  <a:srgbClr val="FFFF00"/>
                </a:solidFill>
              </a:rPr>
              <a:t> </a:t>
            </a:r>
            <a:r>
              <a:rPr lang="uk-UA" sz="3600" dirty="0" smtClean="0">
                <a:solidFill>
                  <a:srgbClr val="FFFF00"/>
                </a:solidFill>
              </a:rPr>
              <a:t/>
            </a:r>
            <a:br>
              <a:rPr lang="uk-UA" sz="3600" dirty="0" smtClean="0">
                <a:solidFill>
                  <a:srgbClr val="FFFF00"/>
                </a:solidFill>
              </a:rPr>
            </a:br>
            <a:r>
              <a:rPr lang="uk-UA" sz="3600" b="1" dirty="0" smtClean="0">
                <a:solidFill>
                  <a:srgbClr val="FFFF00"/>
                </a:solidFill>
              </a:rPr>
              <a:t>Про дошкільну освіту</a:t>
            </a:r>
            <a:br>
              <a:rPr lang="uk-UA" sz="3600" b="1" dirty="0" smtClean="0">
                <a:solidFill>
                  <a:srgbClr val="FFFF00"/>
                </a:solidFill>
              </a:rPr>
            </a:br>
            <a:r>
              <a:rPr lang="uk-UA" sz="3600" b="1" dirty="0" smtClean="0">
                <a:solidFill>
                  <a:srgbClr val="FFFF00"/>
                </a:solidFill>
              </a:rPr>
              <a:t> </a:t>
            </a:r>
            <a:r>
              <a:rPr lang="uk-UA" sz="3600" dirty="0" smtClean="0">
                <a:solidFill>
                  <a:srgbClr val="FFFF00"/>
                </a:solidFill>
              </a:rPr>
              <a:t/>
            </a:r>
            <a:br>
              <a:rPr lang="uk-UA" sz="3600" dirty="0" smtClean="0">
                <a:solidFill>
                  <a:srgbClr val="FFFF00"/>
                </a:solidFill>
              </a:rPr>
            </a:br>
            <a:r>
              <a:rPr lang="uk-UA" sz="3600" i="1" dirty="0" smtClean="0">
                <a:solidFill>
                  <a:srgbClr val="FFFF00"/>
                </a:solidFill>
              </a:rPr>
              <a:t>( Відомості Верховної Ради України (ВВР), 2001, N 49, ст.259 )</a:t>
            </a:r>
            <a:r>
              <a:rPr lang="uk-UA" sz="3600" dirty="0" smtClean="0"/>
              <a:t/>
            </a:r>
            <a:br>
              <a:rPr lang="uk-UA" sz="3600" dirty="0" smtClean="0"/>
            </a:br>
            <a:endParaRPr lang="uk-UA"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solidFill>
                  <a:srgbClr val="FFFF00"/>
                </a:solidFill>
              </a:rPr>
              <a:t>Стаття 8. Роль сім'ї </a:t>
            </a:r>
            <a:br>
              <a:rPr lang="uk-UA" b="1" dirty="0" smtClean="0">
                <a:solidFill>
                  <a:srgbClr val="FFFF00"/>
                </a:solidFill>
              </a:rPr>
            </a:br>
            <a:r>
              <a:rPr lang="uk-UA" b="1" dirty="0" smtClean="0">
                <a:solidFill>
                  <a:srgbClr val="FFFF00"/>
                </a:solidFill>
              </a:rPr>
              <a:t>у дошкільній освіті</a:t>
            </a:r>
            <a:endParaRPr lang="uk-UA" b="1" dirty="0">
              <a:solidFill>
                <a:srgbClr val="FFFF00"/>
              </a:solidFill>
            </a:endParaRPr>
          </a:p>
        </p:txBody>
      </p:sp>
      <p:sp>
        <p:nvSpPr>
          <p:cNvPr id="3" name="Содержимое 2"/>
          <p:cNvSpPr>
            <a:spLocks noGrp="1"/>
          </p:cNvSpPr>
          <p:nvPr>
            <p:ph idx="1"/>
          </p:nvPr>
        </p:nvSpPr>
        <p:spPr/>
        <p:txBody>
          <a:bodyPr>
            <a:normAutofit fontScale="70000" lnSpcReduction="20000"/>
          </a:bodyPr>
          <a:lstStyle/>
          <a:p>
            <a:pPr fontAlgn="base">
              <a:buNone/>
            </a:pPr>
            <a:r>
              <a:rPr lang="uk-UA" dirty="0" smtClean="0"/>
              <a:t>     </a:t>
            </a:r>
            <a:br>
              <a:rPr lang="uk-UA" dirty="0" smtClean="0"/>
            </a:br>
            <a:r>
              <a:rPr lang="uk-UA" dirty="0" smtClean="0"/>
              <a:t> </a:t>
            </a:r>
          </a:p>
          <a:p>
            <a:pPr fontAlgn="base">
              <a:buNone/>
            </a:pPr>
            <a:r>
              <a:rPr lang="uk-UA" dirty="0" smtClean="0"/>
              <a:t>     1. Сім'я зобов'язана сприяти здобуттю дитиною освіти у дошкільних та інших навчальних закладах або забезпечити дошкільну освіту в сім'ї відповідно до вимог Базового компонента дошкільної освіти.</a:t>
            </a:r>
            <a:br>
              <a:rPr lang="uk-UA" dirty="0" smtClean="0"/>
            </a:br>
            <a:r>
              <a:rPr lang="uk-UA" dirty="0" smtClean="0"/>
              <a:t> </a:t>
            </a:r>
          </a:p>
          <a:p>
            <a:pPr fontAlgn="base">
              <a:buNone/>
            </a:pPr>
            <a:r>
              <a:rPr lang="uk-UA" dirty="0" smtClean="0"/>
              <a:t>     2. Відвідування дитиною дошкільного навчального закладу не звільняє сім'ю від обов'язку виховувати, розвивати і навчати її в родинному колі.</a:t>
            </a:r>
            <a:br>
              <a:rPr lang="uk-UA" dirty="0" smtClean="0"/>
            </a:br>
            <a:r>
              <a:rPr lang="uk-UA" dirty="0" smtClean="0"/>
              <a:t> </a:t>
            </a:r>
          </a:p>
          <a:p>
            <a:pPr fontAlgn="base">
              <a:buNone/>
            </a:pPr>
            <a:r>
              <a:rPr lang="uk-UA" dirty="0" smtClean="0"/>
              <a:t>     3. Батьки або особи, які їх замінюють, несуть відповідальність перед суспільством і державою за розвиток, виховання і навчання дітей, а також збереження їх життя, здоров'я, людської гідності.</a:t>
            </a:r>
          </a:p>
          <a:p>
            <a:pPr>
              <a:buNone/>
            </a:pPr>
            <a:endParaRPr lang="uk-UA" dirty="0" smtClean="0"/>
          </a:p>
          <a:p>
            <a:pPr>
              <a:buNone/>
            </a:pPr>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b="1" dirty="0" smtClean="0">
                <a:solidFill>
                  <a:srgbClr val="FFFF00"/>
                </a:solidFill>
              </a:rPr>
              <a:t>Стаття 20. Управління та громадське самоврядування дошкільного навчального закладу</a:t>
            </a:r>
            <a:endParaRPr lang="uk-UA" sz="3200" b="1" dirty="0">
              <a:solidFill>
                <a:srgbClr val="FFFF00"/>
              </a:solidFill>
            </a:endParaRPr>
          </a:p>
        </p:txBody>
      </p:sp>
      <p:sp>
        <p:nvSpPr>
          <p:cNvPr id="3" name="Содержимое 2"/>
          <p:cNvSpPr>
            <a:spLocks noGrp="1"/>
          </p:cNvSpPr>
          <p:nvPr>
            <p:ph idx="1"/>
          </p:nvPr>
        </p:nvSpPr>
        <p:spPr/>
        <p:txBody>
          <a:bodyPr>
            <a:normAutofit fontScale="77500" lnSpcReduction="20000"/>
          </a:bodyPr>
          <a:lstStyle/>
          <a:p>
            <a:pPr fontAlgn="base"/>
            <a:r>
              <a:rPr lang="uk-UA" dirty="0" smtClean="0"/>
              <a:t>     3. Органом громадського самоврядування дошкільного навчального закладу є загальні збори (конференція) колективу дошкільного навчального закладу та батьків або осіб, які їх замінюють.</a:t>
            </a:r>
            <a:br>
              <a:rPr lang="uk-UA" dirty="0" smtClean="0"/>
            </a:br>
            <a:r>
              <a:rPr lang="uk-UA" dirty="0" smtClean="0"/>
              <a:t> </a:t>
            </a:r>
          </a:p>
          <a:p>
            <a:pPr fontAlgn="base"/>
            <a:r>
              <a:rPr lang="uk-UA" dirty="0" smtClean="0"/>
              <a:t>     Загальні збори (конференція) заслуховують звіти керівника дошкільного навчального закладу з питань статутної діяльності та дають оцінку його професійно-педагогічної діяльності, розглядають питання навчально-виховної, методичної, економічної і фінансово-господарської діяльності дошкільного навчального закладу.</a:t>
            </a:r>
          </a:p>
          <a:p>
            <a:pPr>
              <a:buNone/>
            </a:pPr>
            <a:endParaRPr lang="uk-U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467600" cy="1143000"/>
          </a:xfrm>
        </p:spPr>
        <p:txBody>
          <a:bodyPr>
            <a:normAutofit fontScale="90000"/>
          </a:bodyPr>
          <a:lstStyle/>
          <a:p>
            <a:r>
              <a:rPr lang="uk-UA" sz="3600" dirty="0" smtClean="0"/>
              <a:t> </a:t>
            </a:r>
            <a:br>
              <a:rPr lang="uk-UA" sz="3600" dirty="0" smtClean="0"/>
            </a:br>
            <a:r>
              <a:rPr lang="uk-UA" sz="3600" dirty="0" smtClean="0"/>
              <a:t> </a:t>
            </a:r>
            <a:r>
              <a:rPr lang="uk-UA" sz="3600" b="1" dirty="0" smtClean="0">
                <a:solidFill>
                  <a:srgbClr val="FFFF00"/>
                </a:solidFill>
              </a:rPr>
              <a:t>Стаття 36. Права та обов'язки батьків або осіб, які їх замінюють</a:t>
            </a:r>
            <a:endParaRPr lang="uk-UA" sz="3600" b="1" dirty="0">
              <a:solidFill>
                <a:srgbClr val="FFFF00"/>
              </a:solidFill>
            </a:endParaRPr>
          </a:p>
        </p:txBody>
      </p:sp>
      <p:sp>
        <p:nvSpPr>
          <p:cNvPr id="3" name="Содержимое 2"/>
          <p:cNvSpPr>
            <a:spLocks noGrp="1"/>
          </p:cNvSpPr>
          <p:nvPr>
            <p:ph idx="1"/>
          </p:nvPr>
        </p:nvSpPr>
        <p:spPr/>
        <p:txBody>
          <a:bodyPr>
            <a:normAutofit fontScale="70000" lnSpcReduction="20000"/>
          </a:bodyPr>
          <a:lstStyle/>
          <a:p>
            <a:pPr fontAlgn="base"/>
            <a:r>
              <a:rPr lang="uk-UA" dirty="0" smtClean="0"/>
              <a:t>     1. Батьки або особи, які їх замінюють, мають право:</a:t>
            </a:r>
            <a:br>
              <a:rPr lang="uk-UA" dirty="0" smtClean="0"/>
            </a:br>
            <a:r>
              <a:rPr lang="uk-UA" dirty="0" smtClean="0"/>
              <a:t> </a:t>
            </a:r>
          </a:p>
          <a:p>
            <a:pPr fontAlgn="base"/>
            <a:r>
              <a:rPr lang="uk-UA" dirty="0" smtClean="0"/>
              <a:t>     вибирати дошкільний навчальний заклад та форму здобуття дитиною дошкільної освіти;</a:t>
            </a:r>
            <a:br>
              <a:rPr lang="uk-UA" dirty="0" smtClean="0"/>
            </a:br>
            <a:r>
              <a:rPr lang="uk-UA" dirty="0" smtClean="0"/>
              <a:t> </a:t>
            </a:r>
          </a:p>
          <a:p>
            <a:pPr fontAlgn="base"/>
            <a:r>
              <a:rPr lang="uk-UA" dirty="0" smtClean="0"/>
              <a:t>     обирати і бути обраними до органів громадського самоврядування дошкільного навчального закладу;</a:t>
            </a:r>
            <a:br>
              <a:rPr lang="uk-UA" dirty="0" smtClean="0"/>
            </a:br>
            <a:r>
              <a:rPr lang="uk-UA" dirty="0" smtClean="0"/>
              <a:t> </a:t>
            </a:r>
          </a:p>
          <a:p>
            <a:pPr fontAlgn="base"/>
            <a:r>
              <a:rPr lang="uk-UA" dirty="0" smtClean="0"/>
              <a:t>     звертатися до відповідних органів управління освітою з питань розвитку, виховання і навчання своїх дітей;</a:t>
            </a:r>
            <a:br>
              <a:rPr lang="uk-UA" dirty="0" smtClean="0"/>
            </a:br>
            <a:r>
              <a:rPr lang="uk-UA" dirty="0" smtClean="0"/>
              <a:t> </a:t>
            </a:r>
          </a:p>
          <a:p>
            <a:r>
              <a:rPr lang="uk-UA" dirty="0" smtClean="0"/>
              <a:t>     захищати законні інтереси своїх дітей у відповідних державних органах і суді.</a:t>
            </a:r>
            <a:br>
              <a:rPr lang="uk-UA" dirty="0" smtClean="0"/>
            </a:br>
            <a:endParaRPr lang="uk-U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290"/>
            <a:ext cx="7467600" cy="1143000"/>
          </a:xfrm>
        </p:spPr>
        <p:txBody>
          <a:bodyPr>
            <a:normAutofit fontScale="90000"/>
          </a:bodyPr>
          <a:lstStyle/>
          <a:p>
            <a:r>
              <a:rPr lang="uk-UA" sz="4800" dirty="0" smtClean="0"/>
              <a:t> </a:t>
            </a:r>
            <a:r>
              <a:rPr lang="uk-UA" sz="4000" b="1" dirty="0" smtClean="0">
                <a:solidFill>
                  <a:srgbClr val="FFFF00"/>
                </a:solidFill>
              </a:rPr>
              <a:t>Стаття 36. Права та обов'язки батьків або осіб, які їх замінюють</a:t>
            </a:r>
            <a:endParaRPr lang="uk-UA" sz="4000" dirty="0"/>
          </a:p>
        </p:txBody>
      </p:sp>
      <p:sp>
        <p:nvSpPr>
          <p:cNvPr id="3" name="Содержимое 2"/>
          <p:cNvSpPr>
            <a:spLocks noGrp="1"/>
          </p:cNvSpPr>
          <p:nvPr>
            <p:ph idx="1"/>
          </p:nvPr>
        </p:nvSpPr>
        <p:spPr/>
        <p:txBody>
          <a:bodyPr>
            <a:normAutofit fontScale="70000" lnSpcReduction="20000"/>
          </a:bodyPr>
          <a:lstStyle/>
          <a:p>
            <a:pPr fontAlgn="base"/>
            <a:r>
              <a:rPr lang="uk-UA" dirty="0" smtClean="0"/>
              <a:t>     2. Батьки або особи, які їх замінюють, зобов'язані:</a:t>
            </a:r>
            <a:br>
              <a:rPr lang="uk-UA" dirty="0" smtClean="0"/>
            </a:br>
            <a:r>
              <a:rPr lang="uk-UA" dirty="0" smtClean="0"/>
              <a:t>  - виховувати у дітей любов до України, повагу до національних, історичних, культурних цінностей Українського народу, дбайливе ставлення до довкілля;</a:t>
            </a:r>
            <a:br>
              <a:rPr lang="uk-UA" dirty="0" smtClean="0"/>
            </a:br>
            <a:r>
              <a:rPr lang="uk-UA" dirty="0" smtClean="0"/>
              <a:t>  - забезпечувати умови для здобуття дітьми старшого дошкільного віку дошкільної освіти за будь-якою формою;</a:t>
            </a:r>
            <a:br>
              <a:rPr lang="uk-UA" dirty="0" smtClean="0"/>
            </a:br>
            <a:r>
              <a:rPr lang="uk-UA" dirty="0" smtClean="0"/>
              <a:t>  - постійно дбати про фізичне здоров'я, психічний стан дітей, створювати належні умови для розвитку їх природних задатків, нахилів та здібностей;</a:t>
            </a:r>
            <a:br>
              <a:rPr lang="uk-UA" dirty="0" smtClean="0"/>
            </a:br>
            <a:r>
              <a:rPr lang="uk-UA" dirty="0" smtClean="0"/>
              <a:t>  - поважати гідність дитини;</a:t>
            </a:r>
            <a:br>
              <a:rPr lang="uk-UA" dirty="0" smtClean="0"/>
            </a:br>
            <a:r>
              <a:rPr lang="uk-UA" dirty="0" smtClean="0"/>
              <a:t>  - виховувати у дитини працелюбність, шанобливе ставлення до старших за віком, державної мови, регіональних мов або мов меншин і рідної мови, до народних традицій і звичаїв. { Абзац шостий частини другої статті 36 із змінами, внесеними згідно із Законом N 5029-VI ( </a:t>
            </a:r>
            <a:r>
              <a:rPr lang="uk-UA" dirty="0" smtClean="0">
                <a:hlinkClick r:id="rId2"/>
              </a:rPr>
              <a:t>5029-17</a:t>
            </a:r>
            <a:r>
              <a:rPr lang="uk-UA" dirty="0" smtClean="0"/>
              <a:t> ) від 03.07.2012 }</a:t>
            </a:r>
          </a:p>
          <a:p>
            <a:pPr>
              <a:buNone/>
            </a:pPr>
            <a:endParaRPr lang="uk-UA" dirty="0" smtClean="0"/>
          </a:p>
          <a:p>
            <a:pPr>
              <a:buNone/>
            </a:pPr>
            <a:endParaRPr lang="uk-U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5726448"/>
          </a:xfrm>
        </p:spPr>
        <p:txBody>
          <a:bodyPr>
            <a:normAutofit/>
          </a:bodyPr>
          <a:lstStyle/>
          <a:p>
            <a:pPr algn="ctr"/>
            <a:r>
              <a:rPr lang="uk-UA" sz="3600" dirty="0" smtClean="0"/>
              <a:t> </a:t>
            </a:r>
            <a:br>
              <a:rPr lang="uk-UA" sz="3600" dirty="0" smtClean="0"/>
            </a:br>
            <a:r>
              <a:rPr lang="uk-UA" sz="3600" b="1" dirty="0" smtClean="0">
                <a:solidFill>
                  <a:srgbClr val="FFFF00"/>
                </a:solidFill>
              </a:rPr>
              <a:t>З А К О Н   У К Р А Ї Н И</a:t>
            </a:r>
            <a:br>
              <a:rPr lang="uk-UA" sz="3600" b="1" dirty="0" smtClean="0">
                <a:solidFill>
                  <a:srgbClr val="FFFF00"/>
                </a:solidFill>
              </a:rPr>
            </a:br>
            <a:r>
              <a:rPr lang="uk-UA" sz="3600" b="1" dirty="0" smtClean="0">
                <a:solidFill>
                  <a:srgbClr val="FFFF00"/>
                </a:solidFill>
              </a:rPr>
              <a:t> </a:t>
            </a:r>
            <a:br>
              <a:rPr lang="uk-UA" sz="3600" b="1" dirty="0" smtClean="0">
                <a:solidFill>
                  <a:srgbClr val="FFFF00"/>
                </a:solidFill>
              </a:rPr>
            </a:br>
            <a:r>
              <a:rPr lang="uk-UA" sz="4000" b="1" dirty="0" smtClean="0">
                <a:solidFill>
                  <a:srgbClr val="FFFF00"/>
                </a:solidFill>
              </a:rPr>
              <a:t>Про загальну середню освіту</a:t>
            </a:r>
            <a:r>
              <a:rPr lang="uk-UA" sz="3600" b="1" dirty="0" smtClean="0">
                <a:solidFill>
                  <a:srgbClr val="FFFF00"/>
                </a:solidFill>
              </a:rPr>
              <a:t/>
            </a:r>
            <a:br>
              <a:rPr lang="uk-UA" sz="3600" b="1" dirty="0" smtClean="0">
                <a:solidFill>
                  <a:srgbClr val="FFFF00"/>
                </a:solidFill>
              </a:rPr>
            </a:br>
            <a:r>
              <a:rPr lang="uk-UA" sz="3600" b="1" dirty="0" smtClean="0">
                <a:solidFill>
                  <a:srgbClr val="FFFF00"/>
                </a:solidFill>
              </a:rPr>
              <a:t> </a:t>
            </a:r>
            <a:br>
              <a:rPr lang="uk-UA" sz="3600" b="1" dirty="0" smtClean="0">
                <a:solidFill>
                  <a:srgbClr val="FFFF00"/>
                </a:solidFill>
              </a:rPr>
            </a:br>
            <a:r>
              <a:rPr lang="uk-UA" sz="3600" b="1" i="1" dirty="0" smtClean="0">
                <a:solidFill>
                  <a:srgbClr val="FFFF00"/>
                </a:solidFill>
              </a:rPr>
              <a:t>( Відомості Верховної Ради України (ВВР), 1999, N 28, ст.230 )</a:t>
            </a:r>
            <a:r>
              <a:rPr lang="uk-UA" sz="3600" dirty="0" smtClean="0"/>
              <a:t/>
            </a:r>
            <a:br>
              <a:rPr lang="uk-UA" sz="3600" dirty="0" smtClean="0"/>
            </a:br>
            <a:endParaRPr lang="uk-UA"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b="1" dirty="0" err="1" smtClean="0">
                <a:solidFill>
                  <a:srgbClr val="FFFF00"/>
                </a:solidFill>
              </a:rPr>
              <a:t>Стаття</a:t>
            </a:r>
            <a:r>
              <a:rPr lang="ru-RU" sz="3200" b="1" dirty="0" smtClean="0">
                <a:solidFill>
                  <a:srgbClr val="FFFF00"/>
                </a:solidFill>
              </a:rPr>
              <a:t> 39.</a:t>
            </a:r>
            <a:r>
              <a:rPr lang="ru-RU" sz="3200" dirty="0" smtClean="0">
                <a:solidFill>
                  <a:srgbClr val="FFFF00"/>
                </a:solidFill>
              </a:rPr>
              <a:t> </a:t>
            </a:r>
            <a:r>
              <a:rPr lang="ru-RU" sz="3200" dirty="0" err="1" smtClean="0">
                <a:solidFill>
                  <a:srgbClr val="FFFF00"/>
                </a:solidFill>
              </a:rPr>
              <a:t>Управління</a:t>
            </a:r>
            <a:r>
              <a:rPr lang="ru-RU" sz="3200" dirty="0" smtClean="0">
                <a:solidFill>
                  <a:srgbClr val="FFFF00"/>
                </a:solidFill>
              </a:rPr>
              <a:t> та </a:t>
            </a:r>
            <a:r>
              <a:rPr lang="ru-RU" sz="3200" dirty="0" err="1" smtClean="0">
                <a:solidFill>
                  <a:srgbClr val="FFFF00"/>
                </a:solidFill>
              </a:rPr>
              <a:t>громадське</a:t>
            </a:r>
            <a:r>
              <a:rPr lang="ru-RU" sz="3200" dirty="0" smtClean="0">
                <a:solidFill>
                  <a:srgbClr val="FFFF00"/>
                </a:solidFill>
              </a:rPr>
              <a:t> </a:t>
            </a:r>
            <a:r>
              <a:rPr lang="ru-RU" sz="3200" dirty="0" err="1" smtClean="0">
                <a:solidFill>
                  <a:srgbClr val="FFFF00"/>
                </a:solidFill>
              </a:rPr>
              <a:t>самоврядування</a:t>
            </a:r>
            <a:r>
              <a:rPr lang="ru-RU" sz="3200" dirty="0" smtClean="0">
                <a:solidFill>
                  <a:srgbClr val="FFFF00"/>
                </a:solidFill>
              </a:rPr>
              <a:t> </a:t>
            </a:r>
            <a:br>
              <a:rPr lang="ru-RU" sz="3200" dirty="0" smtClean="0">
                <a:solidFill>
                  <a:srgbClr val="FFFF00"/>
                </a:solidFill>
              </a:rPr>
            </a:br>
            <a:r>
              <a:rPr lang="ru-RU" sz="3200" dirty="0" err="1" smtClean="0">
                <a:solidFill>
                  <a:srgbClr val="FFFF00"/>
                </a:solidFill>
              </a:rPr>
              <a:t>загальноосвітнього</a:t>
            </a:r>
            <a:r>
              <a:rPr lang="ru-RU" sz="3200" dirty="0" smtClean="0">
                <a:solidFill>
                  <a:srgbClr val="FFFF00"/>
                </a:solidFill>
              </a:rPr>
              <a:t> </a:t>
            </a:r>
            <a:r>
              <a:rPr lang="ru-RU" sz="3200" dirty="0" err="1" smtClean="0">
                <a:solidFill>
                  <a:srgbClr val="FFFF00"/>
                </a:solidFill>
              </a:rPr>
              <a:t>навчального</a:t>
            </a:r>
            <a:r>
              <a:rPr lang="ru-RU" sz="3200" dirty="0" smtClean="0">
                <a:solidFill>
                  <a:srgbClr val="FFFF00"/>
                </a:solidFill>
              </a:rPr>
              <a:t> закладу </a:t>
            </a:r>
            <a:endParaRPr lang="uk-UA" sz="3200" dirty="0">
              <a:solidFill>
                <a:srgbClr val="FFFF00"/>
              </a:solidFill>
            </a:endParaRPr>
          </a:p>
        </p:txBody>
      </p:sp>
      <p:sp>
        <p:nvSpPr>
          <p:cNvPr id="3" name="Содержимое 2"/>
          <p:cNvSpPr>
            <a:spLocks noGrp="1"/>
          </p:cNvSpPr>
          <p:nvPr>
            <p:ph idx="1"/>
          </p:nvPr>
        </p:nvSpPr>
        <p:spPr/>
        <p:txBody>
          <a:bodyPr/>
          <a:lstStyle/>
          <a:p>
            <a:pPr>
              <a:buNone/>
            </a:pPr>
            <a:r>
              <a:rPr lang="ru-RU" dirty="0" smtClean="0"/>
              <a:t>2. Органом </a:t>
            </a:r>
            <a:r>
              <a:rPr lang="ru-RU" dirty="0" err="1" smtClean="0"/>
              <a:t>громадського</a:t>
            </a:r>
            <a:r>
              <a:rPr lang="ru-RU" dirty="0" smtClean="0"/>
              <a:t> </a:t>
            </a:r>
            <a:r>
              <a:rPr lang="ru-RU" dirty="0" err="1" smtClean="0"/>
              <a:t>самоврядування</a:t>
            </a:r>
            <a:r>
              <a:rPr lang="ru-RU" dirty="0" smtClean="0"/>
              <a:t> </a:t>
            </a:r>
            <a:r>
              <a:rPr lang="ru-RU" dirty="0" err="1" smtClean="0"/>
              <a:t>загальноосвітнього</a:t>
            </a:r>
            <a:r>
              <a:rPr lang="ru-RU" dirty="0" smtClean="0"/>
              <a:t> </a:t>
            </a:r>
            <a:br>
              <a:rPr lang="ru-RU" dirty="0" smtClean="0"/>
            </a:br>
            <a:r>
              <a:rPr lang="ru-RU" dirty="0" err="1" smtClean="0"/>
              <a:t>навчального</a:t>
            </a:r>
            <a:r>
              <a:rPr lang="ru-RU" dirty="0" smtClean="0"/>
              <a:t> закладу </a:t>
            </a:r>
            <a:r>
              <a:rPr lang="ru-RU" dirty="0" err="1" smtClean="0"/>
              <a:t>є</a:t>
            </a:r>
            <a:r>
              <a:rPr lang="ru-RU" dirty="0" smtClean="0"/>
              <a:t> </a:t>
            </a:r>
            <a:r>
              <a:rPr lang="ru-RU" dirty="0" err="1" smtClean="0"/>
              <a:t>загальні</a:t>
            </a:r>
            <a:r>
              <a:rPr lang="ru-RU" dirty="0" smtClean="0"/>
              <a:t> </a:t>
            </a:r>
            <a:r>
              <a:rPr lang="ru-RU" dirty="0" err="1" smtClean="0"/>
              <a:t>збори</a:t>
            </a:r>
            <a:r>
              <a:rPr lang="ru-RU" dirty="0" smtClean="0"/>
              <a:t> (</a:t>
            </a:r>
            <a:r>
              <a:rPr lang="ru-RU" dirty="0" err="1" smtClean="0"/>
              <a:t>конференція</a:t>
            </a:r>
            <a:r>
              <a:rPr lang="ru-RU" dirty="0" smtClean="0"/>
              <a:t>) </a:t>
            </a:r>
            <a:r>
              <a:rPr lang="ru-RU" dirty="0" err="1" smtClean="0"/>
              <a:t>колективу</a:t>
            </a:r>
            <a:r>
              <a:rPr lang="ru-RU" dirty="0" smtClean="0"/>
              <a:t> </a:t>
            </a:r>
            <a:br>
              <a:rPr lang="ru-RU" dirty="0" smtClean="0"/>
            </a:br>
            <a:r>
              <a:rPr lang="ru-RU" dirty="0" err="1" smtClean="0"/>
              <a:t>загальноосвітнього</a:t>
            </a:r>
            <a:r>
              <a:rPr lang="ru-RU" dirty="0" smtClean="0"/>
              <a:t> </a:t>
            </a:r>
            <a:r>
              <a:rPr lang="ru-RU" dirty="0" err="1" smtClean="0"/>
              <a:t>навчального</a:t>
            </a:r>
            <a:r>
              <a:rPr lang="ru-RU" dirty="0" smtClean="0"/>
              <a:t> </a:t>
            </a:r>
            <a:r>
              <a:rPr lang="ru-RU" dirty="0" err="1" smtClean="0"/>
              <a:t>закладу</a:t>
            </a:r>
            <a:r>
              <a:rPr lang="ru-RU" dirty="0" smtClean="0"/>
              <a:t>.</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1683569"/>
            <a:ext cx="807249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3200" i="0" u="none" strike="noStrike" cap="none" normalizeH="0" baseline="0" dirty="0" smtClean="0">
                <a:ln>
                  <a:noFill/>
                </a:ln>
                <a:solidFill>
                  <a:srgbClr val="000000"/>
                </a:solidFill>
                <a:effectLst/>
                <a:ea typeface="Times New Roman" pitchFamily="18" charset="0"/>
                <a:cs typeface="Courier New" pitchFamily="49" charset="0"/>
              </a:rPr>
              <a:t>  </a:t>
            </a:r>
            <a:endParaRPr kumimoji="0" lang="uk-UA" sz="3200" i="0" u="none" strike="noStrike" cap="none" normalizeH="0" baseline="0" dirty="0" smtClean="0">
              <a:ln>
                <a:noFill/>
              </a:ln>
              <a:solidFill>
                <a:srgbClr val="FFFF00"/>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3200" i="0" u="none" strike="noStrike" cap="none" normalizeH="0" baseline="0" dirty="0" smtClean="0">
                <a:ln>
                  <a:noFill/>
                </a:ln>
                <a:solidFill>
                  <a:srgbClr val="FFFF00"/>
                </a:solidFill>
                <a:effectLst/>
                <a:ea typeface="Times New Roman" pitchFamily="18" charset="0"/>
                <a:cs typeface="Courier New" pitchFamily="49" charset="0"/>
              </a:rPr>
              <a:t>З А К О Н   У К Р А Ї Н И</a:t>
            </a:r>
            <a:br>
              <a:rPr kumimoji="0" lang="uk-UA" sz="3200" i="0" u="none" strike="noStrike" cap="none" normalizeH="0" baseline="0" dirty="0" smtClean="0">
                <a:ln>
                  <a:noFill/>
                </a:ln>
                <a:solidFill>
                  <a:srgbClr val="FFFF00"/>
                </a:solidFill>
                <a:effectLst/>
                <a:ea typeface="Times New Roman" pitchFamily="18" charset="0"/>
                <a:cs typeface="Courier New" pitchFamily="49" charset="0"/>
              </a:rPr>
            </a:br>
            <a:r>
              <a:rPr kumimoji="0" lang="uk-UA" sz="3200" i="0" u="none" strike="noStrike" cap="none" normalizeH="0" baseline="0" dirty="0" smtClean="0">
                <a:ln>
                  <a:noFill/>
                </a:ln>
                <a:solidFill>
                  <a:srgbClr val="FFFF00"/>
                </a:solidFill>
                <a:effectLst/>
                <a:ea typeface="Times New Roman" pitchFamily="18" charset="0"/>
                <a:cs typeface="Courier New" pitchFamily="49" charset="0"/>
              </a:rPr>
              <a:t> </a:t>
            </a:r>
            <a:endParaRPr kumimoji="0" lang="uk-UA" sz="3200" i="0" u="none" strike="noStrike" cap="none" normalizeH="0" baseline="0" dirty="0" smtClean="0">
              <a:ln>
                <a:noFill/>
              </a:ln>
              <a:solidFill>
                <a:srgbClr val="FFFF00"/>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FFFF00"/>
                </a:solidFill>
                <a:effectLst/>
                <a:ea typeface="Times New Roman" pitchFamily="18" charset="0"/>
                <a:cs typeface="Courier New" pitchFamily="49" charset="0"/>
              </a:rPr>
              <a:t>Про освіту</a:t>
            </a:r>
            <a:r>
              <a:rPr kumimoji="0" lang="uk-UA" sz="3200" i="0" u="none" strike="noStrike" cap="none" normalizeH="0" baseline="0" dirty="0" smtClean="0">
                <a:ln>
                  <a:noFill/>
                </a:ln>
                <a:solidFill>
                  <a:srgbClr val="FFFF00"/>
                </a:solidFill>
                <a:effectLst/>
                <a:ea typeface="Times New Roman" pitchFamily="18" charset="0"/>
                <a:cs typeface="Courier New" pitchFamily="49" charset="0"/>
              </a:rPr>
              <a:t/>
            </a:r>
            <a:br>
              <a:rPr kumimoji="0" lang="uk-UA" sz="3200" i="0" u="none" strike="noStrike" cap="none" normalizeH="0" baseline="0" dirty="0" smtClean="0">
                <a:ln>
                  <a:noFill/>
                </a:ln>
                <a:solidFill>
                  <a:srgbClr val="FFFF00"/>
                </a:solidFill>
                <a:effectLst/>
                <a:ea typeface="Times New Roman" pitchFamily="18" charset="0"/>
                <a:cs typeface="Courier New" pitchFamily="49" charset="0"/>
              </a:rPr>
            </a:br>
            <a:r>
              <a:rPr kumimoji="0" lang="uk-UA" sz="3200" i="0" u="none" strike="noStrike" cap="none" normalizeH="0" baseline="0" dirty="0" smtClean="0">
                <a:ln>
                  <a:noFill/>
                </a:ln>
                <a:solidFill>
                  <a:srgbClr val="FFFF00"/>
                </a:solidFill>
                <a:effectLst/>
                <a:ea typeface="Times New Roman" pitchFamily="18" charset="0"/>
                <a:cs typeface="Courier New" pitchFamily="49" charset="0"/>
              </a:rPr>
              <a:t> </a:t>
            </a:r>
            <a:endParaRPr kumimoji="0" lang="uk-UA" sz="3200" i="0" u="none" strike="noStrike" cap="none" normalizeH="0" baseline="0" dirty="0" smtClean="0">
              <a:ln>
                <a:noFill/>
              </a:ln>
              <a:solidFill>
                <a:srgbClr val="FFFF00"/>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3200" i="1" u="none" strike="noStrike" cap="none" normalizeH="0" baseline="0" dirty="0" smtClean="0">
                <a:ln>
                  <a:noFill/>
                </a:ln>
                <a:solidFill>
                  <a:srgbClr val="FFFF00"/>
                </a:solidFill>
                <a:effectLst/>
                <a:ea typeface="Times New Roman" pitchFamily="18" charset="0"/>
                <a:cs typeface="Courier New" pitchFamily="49" charset="0"/>
              </a:rPr>
              <a:t>( Відомості Верховної Ради УРСР (ВВР), 1991, N 34, ст.451 )</a:t>
            </a:r>
            <a:endParaRPr kumimoji="0" lang="uk-UA" sz="3200" i="0" u="none" strike="noStrike" cap="none" normalizeH="0" baseline="0" dirty="0" smtClean="0">
              <a:ln>
                <a:noFill/>
              </a:ln>
              <a:solidFill>
                <a:srgbClr val="FFFF00"/>
              </a:solidFill>
              <a:effectLst/>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Стаття 29.</a:t>
            </a:r>
            <a:r>
              <a:rPr lang="uk-UA" sz="3200" dirty="0" smtClean="0"/>
              <a:t> Права та обов'язки батьків або осіб, які їх замінюють</a:t>
            </a:r>
            <a:endParaRPr lang="uk-UA" sz="3200" dirty="0"/>
          </a:p>
        </p:txBody>
      </p:sp>
      <p:sp>
        <p:nvSpPr>
          <p:cNvPr id="3" name="Содержимое 2"/>
          <p:cNvSpPr>
            <a:spLocks noGrp="1"/>
          </p:cNvSpPr>
          <p:nvPr>
            <p:ph idx="1"/>
          </p:nvPr>
        </p:nvSpPr>
        <p:spPr/>
        <p:txBody>
          <a:bodyPr>
            <a:normAutofit fontScale="62500" lnSpcReduction="20000"/>
          </a:bodyPr>
          <a:lstStyle/>
          <a:p>
            <a:pPr fontAlgn="base"/>
            <a:r>
              <a:rPr lang="uk-UA" dirty="0" smtClean="0"/>
              <a:t>     1. Батьки або особи, які їх замінюють, мають право:</a:t>
            </a:r>
            <a:br>
              <a:rPr lang="uk-UA" dirty="0" smtClean="0"/>
            </a:br>
            <a:r>
              <a:rPr lang="uk-UA" dirty="0" smtClean="0"/>
              <a:t> </a:t>
            </a:r>
          </a:p>
          <a:p>
            <a:pPr fontAlgn="base"/>
            <a:r>
              <a:rPr lang="uk-UA" dirty="0" smtClean="0"/>
              <a:t>     вибирати навчальні заклади та форми навчання для неповнолітніх дітей;</a:t>
            </a:r>
            <a:br>
              <a:rPr lang="uk-UA" dirty="0" smtClean="0"/>
            </a:br>
            <a:r>
              <a:rPr lang="uk-UA" dirty="0" smtClean="0"/>
              <a:t> </a:t>
            </a:r>
          </a:p>
          <a:p>
            <a:pPr fontAlgn="base"/>
            <a:r>
              <a:rPr lang="uk-UA" dirty="0" smtClean="0"/>
              <a:t>     приймати рішення щодо участі дитини в інноваційній діяльності загальноосвітнього навчального закладу;</a:t>
            </a:r>
            <a:br>
              <a:rPr lang="uk-UA" dirty="0" smtClean="0"/>
            </a:br>
            <a:r>
              <a:rPr lang="uk-UA" dirty="0" smtClean="0"/>
              <a:t> </a:t>
            </a:r>
          </a:p>
          <a:p>
            <a:pPr fontAlgn="base"/>
            <a:r>
              <a:rPr lang="uk-UA" dirty="0" smtClean="0"/>
              <a:t>     обирати і бути обраними до органів громадського самоврядування загальноосвітніх навчальних закладів;</a:t>
            </a:r>
            <a:br>
              <a:rPr lang="uk-UA" dirty="0" smtClean="0"/>
            </a:br>
            <a:r>
              <a:rPr lang="uk-UA" dirty="0" smtClean="0"/>
              <a:t> </a:t>
            </a:r>
          </a:p>
          <a:p>
            <a:pPr fontAlgn="base"/>
            <a:r>
              <a:rPr lang="uk-UA" dirty="0" smtClean="0"/>
              <a:t>     звертатися до відповідних органів управління освітою з питань навчання і виховання дітей;</a:t>
            </a:r>
            <a:br>
              <a:rPr lang="uk-UA" dirty="0" smtClean="0"/>
            </a:br>
            <a:r>
              <a:rPr lang="uk-UA" dirty="0" smtClean="0"/>
              <a:t> </a:t>
            </a:r>
          </a:p>
          <a:p>
            <a:r>
              <a:rPr lang="uk-UA" dirty="0" smtClean="0"/>
              <a:t>     захищати законні інтереси дітей.</a:t>
            </a:r>
            <a:br>
              <a:rPr lang="uk-UA" dirty="0" smtClean="0"/>
            </a:br>
            <a:endParaRPr lang="uk-U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smtClean="0">
                <a:solidFill>
                  <a:srgbClr val="FFFF00"/>
                </a:solidFill>
              </a:rPr>
              <a:t>Стаття 29. Права та обов'язки батьків або осіб, які їх замінюють</a:t>
            </a:r>
            <a:endParaRPr lang="uk-UA" sz="3600" b="1" dirty="0">
              <a:solidFill>
                <a:srgbClr val="FFFF00"/>
              </a:solidFill>
            </a:endParaRPr>
          </a:p>
        </p:txBody>
      </p:sp>
      <p:sp>
        <p:nvSpPr>
          <p:cNvPr id="3" name="Содержимое 2"/>
          <p:cNvSpPr>
            <a:spLocks noGrp="1"/>
          </p:cNvSpPr>
          <p:nvPr>
            <p:ph idx="1"/>
          </p:nvPr>
        </p:nvSpPr>
        <p:spPr/>
        <p:txBody>
          <a:bodyPr>
            <a:normAutofit fontScale="55000" lnSpcReduction="20000"/>
          </a:bodyPr>
          <a:lstStyle/>
          <a:p>
            <a:pPr fontAlgn="base"/>
            <a:r>
              <a:rPr lang="uk-UA" dirty="0" smtClean="0"/>
              <a:t>     2. Батьки або особи, які їх замінюють, зобов'язані:</a:t>
            </a:r>
            <a:br>
              <a:rPr lang="uk-UA" dirty="0" smtClean="0"/>
            </a:br>
            <a:r>
              <a:rPr lang="uk-UA" dirty="0" smtClean="0"/>
              <a:t> </a:t>
            </a:r>
          </a:p>
          <a:p>
            <a:pPr fontAlgn="base"/>
            <a:r>
              <a:rPr lang="uk-UA" dirty="0" smtClean="0"/>
              <a:t>     забезпечувати умови для здобуття дитиною повної загальної середньої освіти за будь-якою формою навчання;</a:t>
            </a:r>
            <a:br>
              <a:rPr lang="uk-UA" dirty="0" smtClean="0"/>
            </a:br>
            <a:r>
              <a:rPr lang="uk-UA" dirty="0" smtClean="0"/>
              <a:t> </a:t>
            </a:r>
          </a:p>
          <a:p>
            <a:pPr fontAlgn="base"/>
            <a:r>
              <a:rPr lang="uk-UA" dirty="0" smtClean="0"/>
              <a:t>     постійно дбати про фізичне здоров'я, психічний стан дітей, створювати належні умови для розвитку їх природних здібностей;</a:t>
            </a:r>
            <a:br>
              <a:rPr lang="uk-UA" dirty="0" smtClean="0"/>
            </a:br>
            <a:r>
              <a:rPr lang="uk-UA" dirty="0" smtClean="0"/>
              <a:t> </a:t>
            </a:r>
          </a:p>
          <a:p>
            <a:pPr fontAlgn="base"/>
            <a:r>
              <a:rPr lang="uk-UA" dirty="0" smtClean="0"/>
              <a:t>     поважати гідність дитини, виховувати працелюбність, почуття доброти, милосердя, шанобливе ставлення до сім'ї, старших за віком, державної, регіональних мов або мов меншин і рідної мови, до народних традицій і звичаїв; { Абзац четвертий частини другої статті 29 із змінами, внесеними згідно із Законом N 5029-VI ( </a:t>
            </a:r>
            <a:r>
              <a:rPr lang="uk-UA" dirty="0" smtClean="0">
                <a:hlinkClick r:id="rId2"/>
              </a:rPr>
              <a:t>5029-17</a:t>
            </a:r>
            <a:r>
              <a:rPr lang="uk-UA" dirty="0" smtClean="0"/>
              <a:t> ) від 03.07.2012 }</a:t>
            </a:r>
            <a:br>
              <a:rPr lang="uk-UA" dirty="0" smtClean="0"/>
            </a:br>
            <a:r>
              <a:rPr lang="uk-UA" dirty="0" smtClean="0"/>
              <a:t> </a:t>
            </a:r>
          </a:p>
          <a:p>
            <a:r>
              <a:rPr lang="uk-UA" dirty="0" smtClean="0"/>
              <a:t>     виховувати повагу до національних, історичних, культурних цінностей Українського народу, дбайливе ставлення до історико-культурного надбання та навколишнього природного середовища, любов до України.</a:t>
            </a:r>
            <a:br>
              <a:rPr lang="uk-UA" dirty="0" smtClean="0"/>
            </a:br>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smtClean="0">
                <a:solidFill>
                  <a:srgbClr val="FFFF00"/>
                </a:solidFill>
              </a:rPr>
              <a:t>Стаття 29. Права та обов'язки батьків або осіб, які їх замінюють</a:t>
            </a:r>
            <a:endParaRPr lang="uk-UA" sz="3600" dirty="0"/>
          </a:p>
        </p:txBody>
      </p:sp>
      <p:sp>
        <p:nvSpPr>
          <p:cNvPr id="3" name="Содержимое 2"/>
          <p:cNvSpPr>
            <a:spLocks noGrp="1"/>
          </p:cNvSpPr>
          <p:nvPr>
            <p:ph idx="1"/>
          </p:nvPr>
        </p:nvSpPr>
        <p:spPr/>
        <p:txBody>
          <a:bodyPr>
            <a:normAutofit fontScale="92500"/>
          </a:bodyPr>
          <a:lstStyle/>
          <a:p>
            <a:pPr fontAlgn="base">
              <a:buNone/>
            </a:pPr>
            <a:endParaRPr lang="uk-UA" dirty="0" smtClean="0"/>
          </a:p>
          <a:p>
            <a:pPr fontAlgn="base"/>
            <a:r>
              <a:rPr lang="uk-UA" dirty="0" smtClean="0"/>
              <a:t>     3. У разі, якщо батьки або особи, які їх замінюють, всупереч висновку відповідної психолого-медико-педагогічної консультації відмовляються направляти дитину до відповідної спеціальної загальноосвітньої школи (школи-інтернату), навчання дитини проводиться за індивідуальною формою.</a:t>
            </a:r>
          </a:p>
          <a:p>
            <a:pPr>
              <a:buNone/>
            </a:pPr>
            <a:endParaRPr lang="uk-U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7470648" cy="3857652"/>
          </a:xfrm>
        </p:spPr>
        <p:txBody>
          <a:bodyPr>
            <a:normAutofit fontScale="90000"/>
          </a:bodyPr>
          <a:lstStyle/>
          <a:p>
            <a:pPr algn="ctr" fontAlgn="base"/>
            <a:r>
              <a:rPr lang="uk-UA" sz="4000" b="1" dirty="0" smtClean="0">
                <a:solidFill>
                  <a:srgbClr val="FFFF00"/>
                </a:solidFill>
              </a:rPr>
              <a:t>З А К О Н   У К Р А Ї Н И </a:t>
            </a:r>
            <a:br>
              <a:rPr lang="uk-UA" sz="4000" b="1" dirty="0" smtClean="0">
                <a:solidFill>
                  <a:srgbClr val="FFFF00"/>
                </a:solidFill>
              </a:rPr>
            </a:br>
            <a:r>
              <a:rPr lang="uk-UA" sz="4000" dirty="0" smtClean="0">
                <a:solidFill>
                  <a:srgbClr val="FFFF00"/>
                </a:solidFill>
              </a:rPr>
              <a:t/>
            </a:r>
            <a:br>
              <a:rPr lang="uk-UA" sz="4000" dirty="0" smtClean="0">
                <a:solidFill>
                  <a:srgbClr val="FFFF00"/>
                </a:solidFill>
              </a:rPr>
            </a:br>
            <a:r>
              <a:rPr lang="uk-UA" sz="4000" b="1" dirty="0" smtClean="0">
                <a:solidFill>
                  <a:srgbClr val="FFFF00"/>
                </a:solidFill>
              </a:rPr>
              <a:t>Про позашкільну освіту </a:t>
            </a:r>
            <a:br>
              <a:rPr lang="uk-UA" sz="4000" b="1" dirty="0" smtClean="0">
                <a:solidFill>
                  <a:srgbClr val="FFFF00"/>
                </a:solidFill>
              </a:rPr>
            </a:br>
            <a:r>
              <a:rPr lang="uk-UA" sz="4000" dirty="0" smtClean="0">
                <a:solidFill>
                  <a:srgbClr val="FFFF00"/>
                </a:solidFill>
              </a:rPr>
              <a:t/>
            </a:r>
            <a:br>
              <a:rPr lang="uk-UA" sz="4000" dirty="0" smtClean="0">
                <a:solidFill>
                  <a:srgbClr val="FFFF00"/>
                </a:solidFill>
              </a:rPr>
            </a:br>
            <a:r>
              <a:rPr lang="uk-UA" sz="4000" i="1" dirty="0" smtClean="0">
                <a:solidFill>
                  <a:srgbClr val="FFFF00"/>
                </a:solidFill>
              </a:rPr>
              <a:t>( Відомості Верховної Ради України (ВВР), 2000, N 46, ст.393 )</a:t>
            </a:r>
            <a:r>
              <a:rPr lang="uk-UA" dirty="0" smtClean="0"/>
              <a:t/>
            </a:r>
            <a:br>
              <a:rPr lang="uk-UA" dirty="0" smtClean="0"/>
            </a:br>
            <a:endParaRPr lang="uk-UA" dirty="0"/>
          </a:p>
        </p:txBody>
      </p:sp>
      <p:sp>
        <p:nvSpPr>
          <p:cNvPr id="16385" name="Rectangle 1"/>
          <p:cNvSpPr>
            <a:spLocks noChangeArrowheads="1"/>
          </p:cNvSpPr>
          <p:nvPr/>
        </p:nvSpPr>
        <p:spPr bwMode="auto">
          <a:xfrm>
            <a:off x="4402718" y="105488"/>
            <a:ext cx="338554"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sz="1000" b="0" i="1" u="none" strike="noStrike" cap="none" normalizeH="0" baseline="0" dirty="0" smtClean="0">
                <a:ln>
                  <a:noFill/>
                </a:ln>
                <a:solidFill>
                  <a:srgbClr val="FF0000"/>
                </a:solidFill>
                <a:effectLst/>
                <a:latin typeface="Courier New" pitchFamily="49" charset="0"/>
                <a:ea typeface="Times New Roman" pitchFamily="18" charset="0"/>
                <a:cs typeface="Courier New" pitchFamily="49"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smtClean="0">
                <a:solidFill>
                  <a:srgbClr val="FFFF00"/>
                </a:solidFill>
              </a:rPr>
              <a:t>Стаття 11. Управління та громадське самоврядування позашкільного навчального закладу </a:t>
            </a:r>
            <a:endParaRPr lang="uk-UA" sz="3600" b="1" dirty="0">
              <a:solidFill>
                <a:srgbClr val="FFFF00"/>
              </a:solidFill>
            </a:endParaRPr>
          </a:p>
        </p:txBody>
      </p:sp>
      <p:sp>
        <p:nvSpPr>
          <p:cNvPr id="3" name="Содержимое 2"/>
          <p:cNvSpPr>
            <a:spLocks noGrp="1"/>
          </p:cNvSpPr>
          <p:nvPr>
            <p:ph idx="1"/>
          </p:nvPr>
        </p:nvSpPr>
        <p:spPr/>
        <p:txBody>
          <a:bodyPr/>
          <a:lstStyle/>
          <a:p>
            <a:pPr>
              <a:buNone/>
            </a:pPr>
            <a:r>
              <a:rPr lang="uk-UA" dirty="0" smtClean="0"/>
              <a:t> 2. Органом    громадського    самоврядування    позашкільного </a:t>
            </a:r>
            <a:br>
              <a:rPr lang="uk-UA" dirty="0" smtClean="0"/>
            </a:br>
            <a:r>
              <a:rPr lang="uk-UA" dirty="0" smtClean="0"/>
              <a:t>навчального  закладу  є  загальні  збори  (конференція)  колективу </a:t>
            </a:r>
            <a:br>
              <a:rPr lang="uk-UA" dirty="0" smtClean="0"/>
            </a:br>
            <a:r>
              <a:rPr lang="uk-UA" dirty="0" smtClean="0"/>
              <a:t>позашкільного навчального закладу. </a:t>
            </a:r>
            <a:endParaRPr lang="uk-U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6012200"/>
          </a:xfrm>
        </p:spPr>
        <p:txBody>
          <a:bodyPr>
            <a:normAutofit fontScale="90000"/>
          </a:bodyPr>
          <a:lstStyle/>
          <a:p>
            <a:r>
              <a:rPr lang="uk-UA" sz="3200" b="1" dirty="0" smtClean="0"/>
              <a:t>КАБІНЕТ МІНІСТРІВ УКРАЇНИ </a:t>
            </a:r>
            <a:br>
              <a:rPr lang="uk-UA" sz="3200" b="1" dirty="0" smtClean="0"/>
            </a:br>
            <a:r>
              <a:rPr lang="uk-UA" sz="3200" b="1" dirty="0" smtClean="0"/>
              <a:t>П О С Т А Н О В А </a:t>
            </a:r>
            <a:br>
              <a:rPr lang="uk-UA" sz="3200" b="1" dirty="0" smtClean="0"/>
            </a:br>
            <a:r>
              <a:rPr lang="uk-UA" sz="3200" b="1" dirty="0" smtClean="0"/>
              <a:t>                   від 12 березня 2003 р. N 305 </a:t>
            </a:r>
            <a:br>
              <a:rPr lang="uk-UA" sz="3200" b="1" dirty="0" smtClean="0"/>
            </a:br>
            <a:r>
              <a:rPr lang="uk-UA" sz="3200" b="1" dirty="0" smtClean="0"/>
              <a:t>                               Київ </a:t>
            </a:r>
            <a:br>
              <a:rPr lang="uk-UA" sz="3200" b="1" dirty="0" smtClean="0"/>
            </a:br>
            <a:r>
              <a:rPr lang="uk-UA" sz="3200" b="1" dirty="0" smtClean="0"/>
              <a:t>Про затвердження Положення про </a:t>
            </a:r>
            <a:br>
              <a:rPr lang="uk-UA" sz="3200" b="1" dirty="0" smtClean="0"/>
            </a:br>
            <a:r>
              <a:rPr lang="uk-UA" sz="3200" b="1" dirty="0" smtClean="0"/>
              <a:t>                   дошкільний навчальний заклад </a:t>
            </a:r>
            <a:br>
              <a:rPr lang="uk-UA" sz="3200" b="1" dirty="0" smtClean="0"/>
            </a:br>
            <a:r>
              <a:rPr lang="uk-UA" sz="3200" i="1" dirty="0" smtClean="0"/>
              <a:t>{ Із змінами, внесеними згідно з Постановами КМ </a:t>
            </a:r>
            <a:br>
              <a:rPr lang="uk-UA" sz="3200" i="1" dirty="0" smtClean="0"/>
            </a:br>
            <a:r>
              <a:rPr lang="uk-UA" sz="3200" i="1" dirty="0" smtClean="0"/>
              <a:t>           N 1124 ( </a:t>
            </a:r>
            <a:r>
              <a:rPr lang="uk-UA" sz="3200" i="1" u="sng" dirty="0" smtClean="0">
                <a:hlinkClick r:id="rId2"/>
              </a:rPr>
              <a:t>1124-2009-п</a:t>
            </a:r>
            <a:r>
              <a:rPr lang="uk-UA" sz="3200" i="1" dirty="0" smtClean="0"/>
              <a:t> ) від 05.10.2009 </a:t>
            </a:r>
            <a:br>
              <a:rPr lang="uk-UA" sz="3200" i="1" dirty="0" smtClean="0"/>
            </a:br>
            <a:r>
              <a:rPr lang="uk-UA" sz="3200" i="1" dirty="0" smtClean="0"/>
              <a:t>           N 1204 ( </a:t>
            </a:r>
            <a:r>
              <a:rPr lang="uk-UA" sz="3200" i="1" u="sng" dirty="0" smtClean="0">
                <a:hlinkClick r:id="rId3"/>
              </a:rPr>
              <a:t>1204-2011-п</a:t>
            </a:r>
            <a:r>
              <a:rPr lang="uk-UA" sz="3200" i="1" dirty="0" smtClean="0"/>
              <a:t> ) від 16.11.2011 </a:t>
            </a:r>
            <a:br>
              <a:rPr lang="uk-UA" sz="3200" i="1" dirty="0" smtClean="0"/>
            </a:br>
            <a:r>
              <a:rPr lang="uk-UA" sz="3200" i="1" dirty="0" smtClean="0"/>
              <a:t>           N   28 (   </a:t>
            </a:r>
            <a:r>
              <a:rPr lang="uk-UA" sz="3200" i="1" u="sng" dirty="0" smtClean="0">
                <a:hlinkClick r:id="rId4"/>
              </a:rPr>
              <a:t>28-2014-п</a:t>
            </a:r>
            <a:r>
              <a:rPr lang="uk-UA" sz="3200" i="1" dirty="0" smtClean="0"/>
              <a:t> ) від 22.01.2014 }</a:t>
            </a:r>
            <a:endParaRPr lang="uk-UA"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7470648" cy="5357850"/>
          </a:xfrm>
        </p:spPr>
        <p:txBody>
          <a:bodyPr>
            <a:normAutofit fontScale="90000"/>
          </a:bodyPr>
          <a:lstStyle/>
          <a:p>
            <a:r>
              <a:rPr lang="uk-UA" sz="2400" dirty="0" smtClean="0"/>
              <a:t> 46. Загальні збори (конференція): </a:t>
            </a:r>
            <a:br>
              <a:rPr lang="uk-UA" sz="2400" dirty="0" smtClean="0"/>
            </a:br>
            <a:r>
              <a:rPr lang="uk-UA" sz="2400" dirty="0" smtClean="0"/>
              <a:t>     обирають раду дошкільного навчального закладу,  її  членів  і </a:t>
            </a:r>
            <a:br>
              <a:rPr lang="uk-UA" sz="2400" dirty="0" smtClean="0"/>
            </a:br>
            <a:r>
              <a:rPr lang="uk-UA" sz="2400" dirty="0" smtClean="0"/>
              <a:t>голову, встановлюють строк їх повноважень; </a:t>
            </a:r>
            <a:br>
              <a:rPr lang="uk-UA" sz="2400" dirty="0" smtClean="0"/>
            </a:br>
            <a:r>
              <a:rPr lang="uk-UA" sz="2400" dirty="0" smtClean="0"/>
              <a:t>     заслуховують звіт  керівника  з  питань  статутної діяльності </a:t>
            </a:r>
            <a:br>
              <a:rPr lang="uk-UA" sz="2400" dirty="0" smtClean="0"/>
            </a:br>
            <a:r>
              <a:rPr lang="uk-UA" sz="2400" dirty="0" smtClean="0"/>
              <a:t>закладу,  голови ради дошкільного навчального  закладу,  дають  їй </a:t>
            </a:r>
            <a:br>
              <a:rPr lang="uk-UA" sz="2400" dirty="0" smtClean="0"/>
            </a:br>
            <a:r>
              <a:rPr lang="uk-UA" sz="2400" dirty="0" smtClean="0"/>
              <a:t>оцінку шляхом таємного або відкритого голосування; </a:t>
            </a:r>
            <a:br>
              <a:rPr lang="uk-UA" sz="2400" dirty="0" smtClean="0"/>
            </a:br>
            <a:r>
              <a:rPr lang="uk-UA" sz="2400" dirty="0" smtClean="0"/>
              <a:t>     розглядають питання    навчально-виховної,    методичної   та </a:t>
            </a:r>
            <a:br>
              <a:rPr lang="uk-UA" sz="2400" dirty="0" smtClean="0"/>
            </a:br>
            <a:r>
              <a:rPr lang="uk-UA" sz="2400" dirty="0" smtClean="0"/>
              <a:t>фінансово-господарської    діяльності    дошкільного   навчального </a:t>
            </a:r>
            <a:br>
              <a:rPr lang="uk-UA" sz="2400" dirty="0" smtClean="0"/>
            </a:br>
            <a:r>
              <a:rPr lang="uk-UA" sz="2400" dirty="0" smtClean="0"/>
              <a:t>закладу; </a:t>
            </a:r>
            <a:br>
              <a:rPr lang="uk-UA" sz="2400" dirty="0" smtClean="0"/>
            </a:br>
            <a:r>
              <a:rPr lang="uk-UA" sz="2400" dirty="0" smtClean="0"/>
              <a:t>     затверджують основні напрями вдосконалення роботи і  розвитку </a:t>
            </a:r>
            <a:br>
              <a:rPr lang="uk-UA" sz="2400" dirty="0" smtClean="0"/>
            </a:br>
            <a:r>
              <a:rPr lang="uk-UA" sz="2400" dirty="0" smtClean="0"/>
              <a:t>дошкільного навчального закладу. </a:t>
            </a:r>
            <a:r>
              <a:rPr lang="uk-UA" sz="2000" dirty="0" smtClean="0"/>
              <a:t/>
            </a:r>
            <a:br>
              <a:rPr lang="uk-UA" sz="2000" dirty="0" smtClean="0"/>
            </a:br>
            <a:endParaRPr lang="uk-UA"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7470648" cy="6215082"/>
          </a:xfrm>
        </p:spPr>
        <p:txBody>
          <a:bodyPr>
            <a:normAutofit fontScale="90000"/>
          </a:bodyPr>
          <a:lstStyle/>
          <a:p>
            <a:r>
              <a:rPr lang="uk-UA" sz="2200" dirty="0" smtClean="0"/>
              <a:t>47. У  період між загальними зборами (конференціями) діє рада </a:t>
            </a:r>
            <a:br>
              <a:rPr lang="uk-UA" sz="2200" dirty="0" smtClean="0"/>
            </a:br>
            <a:r>
              <a:rPr lang="uk-UA" sz="2200" dirty="0" smtClean="0"/>
              <a:t>дошкільного  навчального  закладу,  діяльність  якої   регулюється </a:t>
            </a:r>
            <a:br>
              <a:rPr lang="uk-UA" sz="2200" dirty="0" smtClean="0"/>
            </a:br>
            <a:r>
              <a:rPr lang="uk-UA" sz="2200" dirty="0" smtClean="0"/>
              <a:t>статутом. </a:t>
            </a:r>
            <a:br>
              <a:rPr lang="uk-UA" sz="2200" dirty="0" smtClean="0"/>
            </a:br>
            <a:r>
              <a:rPr lang="uk-UA" sz="2200" dirty="0" smtClean="0"/>
              <a:t>     Рада дошкільного  навчального  закладу  організовує виконання </a:t>
            </a:r>
            <a:br>
              <a:rPr lang="uk-UA" sz="2200" dirty="0" smtClean="0"/>
            </a:br>
            <a:r>
              <a:rPr lang="uk-UA" sz="2200" dirty="0" smtClean="0"/>
              <a:t>рішень   загальних   зборів   (конференцій),   розглядає   питання </a:t>
            </a:r>
            <a:br>
              <a:rPr lang="uk-UA" sz="2200" dirty="0" smtClean="0"/>
            </a:br>
            <a:r>
              <a:rPr lang="uk-UA" sz="2200" dirty="0" smtClean="0"/>
              <a:t>поліпшення   умов   для   здобуття  дошкільної  освіти,  зміцнення </a:t>
            </a:r>
            <a:br>
              <a:rPr lang="uk-UA" sz="2200" dirty="0" smtClean="0"/>
            </a:br>
            <a:r>
              <a:rPr lang="uk-UA" sz="2200" dirty="0" smtClean="0"/>
              <a:t>матеріально-технічної  бази,  поповнення  й  використання  бюджету </a:t>
            </a:r>
            <a:br>
              <a:rPr lang="uk-UA" sz="2200" dirty="0" smtClean="0"/>
            </a:br>
            <a:r>
              <a:rPr lang="uk-UA" sz="2200" dirty="0" smtClean="0"/>
              <a:t>закладу,   вносить  пропозиції  щодо  морального  і  матеріального </a:t>
            </a:r>
            <a:br>
              <a:rPr lang="uk-UA" sz="2200" dirty="0" smtClean="0"/>
            </a:br>
            <a:r>
              <a:rPr lang="uk-UA" sz="2200" dirty="0" smtClean="0"/>
              <a:t>заохочення учасників навчально-виховного процесу, погоджує зміст і </a:t>
            </a:r>
            <a:br>
              <a:rPr lang="uk-UA" sz="2200" dirty="0" smtClean="0"/>
            </a:br>
            <a:r>
              <a:rPr lang="uk-UA" sz="2200" dirty="0" smtClean="0"/>
              <a:t>форми роботи з педагогічної освіти батьків. </a:t>
            </a:r>
            <a:r>
              <a:rPr lang="uk-UA" sz="2400" dirty="0" smtClean="0"/>
              <a:t/>
            </a:r>
            <a:br>
              <a:rPr lang="uk-UA" sz="2400" dirty="0" smtClean="0"/>
            </a:br>
            <a:endParaRPr lang="uk-UA"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6155076"/>
          </a:xfrm>
        </p:spPr>
        <p:txBody>
          <a:bodyPr>
            <a:normAutofit fontScale="90000"/>
          </a:bodyPr>
          <a:lstStyle/>
          <a:p>
            <a:r>
              <a:rPr lang="uk-UA" sz="3200" dirty="0" smtClean="0"/>
              <a:t> </a:t>
            </a:r>
            <a:br>
              <a:rPr lang="uk-UA" sz="3200" dirty="0" smtClean="0"/>
            </a:br>
            <a:r>
              <a:rPr lang="uk-UA" sz="3200" b="1" dirty="0" smtClean="0"/>
              <a:t>КАБІНЕТ МІНІСТРІВ УКРАЇНИ </a:t>
            </a:r>
            <a:br>
              <a:rPr lang="uk-UA" sz="3200" b="1" dirty="0" smtClean="0"/>
            </a:br>
            <a:r>
              <a:rPr lang="uk-UA" sz="3200" b="1" dirty="0" smtClean="0"/>
              <a:t>П О С Т А Н О В А </a:t>
            </a:r>
            <a:br>
              <a:rPr lang="uk-UA" sz="3200" b="1" dirty="0" smtClean="0"/>
            </a:br>
            <a:r>
              <a:rPr lang="uk-UA" sz="3200" b="1" dirty="0" smtClean="0"/>
              <a:t>                   від 27 серпня 2010 р. N 778 </a:t>
            </a:r>
            <a:br>
              <a:rPr lang="uk-UA" sz="3200" b="1" dirty="0" smtClean="0"/>
            </a:br>
            <a:r>
              <a:rPr lang="uk-UA" sz="3200" b="1" dirty="0" smtClean="0"/>
              <a:t>                               Київ </a:t>
            </a:r>
            <a:br>
              <a:rPr lang="uk-UA" sz="3200" b="1" dirty="0" smtClean="0"/>
            </a:br>
            <a:r>
              <a:rPr lang="uk-UA" sz="3200" b="1" dirty="0" smtClean="0"/>
              <a:t>Про затвердження Положення про </a:t>
            </a:r>
            <a:br>
              <a:rPr lang="uk-UA" sz="3200" b="1" dirty="0" smtClean="0"/>
            </a:br>
            <a:r>
              <a:rPr lang="uk-UA" sz="3200" b="1" dirty="0" smtClean="0"/>
              <a:t>                загальноосвітній навчальний заклад </a:t>
            </a:r>
            <a:br>
              <a:rPr lang="uk-UA" sz="3200" b="1" dirty="0" smtClean="0"/>
            </a:br>
            <a:r>
              <a:rPr lang="uk-UA" sz="3200" i="1" dirty="0" smtClean="0"/>
              <a:t>{ Із змінами, внесеними згідно з Постановою КМ </a:t>
            </a:r>
            <a:br>
              <a:rPr lang="uk-UA" sz="3200" i="1" dirty="0" smtClean="0"/>
            </a:br>
            <a:r>
              <a:rPr lang="uk-UA" sz="3200" i="1" dirty="0" smtClean="0"/>
              <a:t>            N 28 ( </a:t>
            </a:r>
            <a:r>
              <a:rPr lang="uk-UA" sz="3200" i="1" u="sng" dirty="0" smtClean="0">
                <a:hlinkClick r:id="rId2"/>
              </a:rPr>
              <a:t>28-2014-п</a:t>
            </a:r>
            <a:r>
              <a:rPr lang="uk-UA" sz="3200" i="1" dirty="0" smtClean="0"/>
              <a:t> ) від 22.01.2014 }</a:t>
            </a:r>
            <a:r>
              <a:rPr lang="uk-UA" sz="3200" dirty="0" smtClean="0"/>
              <a:t>  </a:t>
            </a:r>
            <a:br>
              <a:rPr lang="uk-UA" sz="3200" dirty="0" smtClean="0"/>
            </a:br>
            <a:endParaRPr lang="uk-UA"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5726448"/>
          </a:xfrm>
        </p:spPr>
        <p:txBody>
          <a:bodyPr>
            <a:normAutofit fontScale="90000"/>
          </a:bodyPr>
          <a:lstStyle/>
          <a:p>
            <a:r>
              <a:rPr lang="uk-UA" sz="2700" dirty="0" smtClean="0"/>
              <a:t>100. У закладі за  рішенням  загальних  зборів  (конференції) </a:t>
            </a:r>
            <a:br>
              <a:rPr lang="uk-UA" sz="2700" dirty="0" smtClean="0"/>
            </a:br>
            <a:r>
              <a:rPr lang="uk-UA" sz="2700" dirty="0" smtClean="0"/>
              <a:t>можуть   створюватися   і  діяти  рада  закладу,  діяльність  якої </a:t>
            </a:r>
            <a:br>
              <a:rPr lang="uk-UA" sz="2700" dirty="0" smtClean="0"/>
            </a:br>
            <a:r>
              <a:rPr lang="uk-UA" sz="2700" dirty="0" smtClean="0"/>
              <a:t>регулюється його статутом,  а також піклувальна  рада,  учнівський </a:t>
            </a:r>
            <a:br>
              <a:rPr lang="uk-UA" sz="2700" dirty="0" smtClean="0"/>
            </a:br>
            <a:r>
              <a:rPr lang="uk-UA" sz="2700" dirty="0" smtClean="0"/>
              <a:t>комітет,  батьківський  комітет,  методичні  об'єднання,  комісії, </a:t>
            </a:r>
            <a:br>
              <a:rPr lang="uk-UA" sz="2700" dirty="0" smtClean="0"/>
            </a:br>
            <a:r>
              <a:rPr lang="uk-UA" sz="2700" dirty="0" smtClean="0"/>
              <a:t>асоціації, положення про які розробляє і затверджує МОН. </a:t>
            </a:r>
            <a:br>
              <a:rPr lang="uk-UA" sz="2700" dirty="0" smtClean="0"/>
            </a:br>
            <a:r>
              <a:rPr lang="uk-UA" sz="2700" dirty="0" smtClean="0"/>
              <a:t>     До складу ради закладу обираються представники  педагогічного </a:t>
            </a:r>
            <a:br>
              <a:rPr lang="uk-UA" sz="2700" dirty="0" smtClean="0"/>
            </a:br>
            <a:r>
              <a:rPr lang="uk-UA" sz="2700" dirty="0" smtClean="0"/>
              <a:t>колективу,  учнів  (вихованців)  школи  II-III ступеня,  батьків і </a:t>
            </a:r>
            <a:br>
              <a:rPr lang="uk-UA" sz="2700" dirty="0" smtClean="0"/>
            </a:br>
            <a:r>
              <a:rPr lang="uk-UA" sz="2700" dirty="0" smtClean="0"/>
              <a:t>громадськості. </a:t>
            </a:r>
            <a:r>
              <a:rPr lang="uk-UA" sz="3200" dirty="0" smtClean="0"/>
              <a:t/>
            </a:r>
            <a:br>
              <a:rPr lang="uk-UA" sz="3200" dirty="0" smtClean="0"/>
            </a:br>
            <a:endParaRPr lang="uk-UA"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800" b="1" dirty="0" smtClean="0">
                <a:solidFill>
                  <a:srgbClr val="FFFF00"/>
                </a:solidFill>
                <a:latin typeface="Courier New" pitchFamily="49" charset="0"/>
                <a:ea typeface="Times New Roman" pitchFamily="18" charset="0"/>
                <a:cs typeface="Courier New" pitchFamily="49" charset="0"/>
              </a:rPr>
              <a:t>Стаття 6.</a:t>
            </a:r>
            <a:r>
              <a:rPr lang="uk-UA" sz="4800" dirty="0" smtClean="0">
                <a:solidFill>
                  <a:srgbClr val="FFFF00"/>
                </a:solidFill>
                <a:latin typeface="Calibri"/>
                <a:ea typeface="Times New Roman" pitchFamily="18" charset="0"/>
                <a:cs typeface="Courier New" pitchFamily="49" charset="0"/>
              </a:rPr>
              <a:t> </a:t>
            </a:r>
            <a:r>
              <a:rPr lang="uk-UA" sz="4800" dirty="0" smtClean="0">
                <a:solidFill>
                  <a:srgbClr val="FFFF00"/>
                </a:solidFill>
                <a:latin typeface="Courier New" pitchFamily="49" charset="0"/>
                <a:ea typeface="Times New Roman" pitchFamily="18" charset="0"/>
                <a:cs typeface="Courier New" pitchFamily="49" charset="0"/>
              </a:rPr>
              <a:t>Основні принципи освіти</a:t>
            </a:r>
            <a:endParaRPr lang="uk-UA" dirty="0"/>
          </a:p>
        </p:txBody>
      </p:sp>
      <p:sp>
        <p:nvSpPr>
          <p:cNvPr id="6" name="Содержимое 2"/>
          <p:cNvSpPr>
            <a:spLocks noGrp="1"/>
          </p:cNvSpPr>
          <p:nvPr>
            <p:ph idx="1"/>
          </p:nvPr>
        </p:nvSpPr>
        <p:spPr/>
        <p:txBody>
          <a:bodyPr>
            <a:normAutofit/>
          </a:bodyPr>
          <a:lstStyle/>
          <a:p>
            <a:pPr marL="0" lvl="0" indent="0" eaLnBrk="0" fontAlgn="base" hangingPunct="0">
              <a:spcBef>
                <a:spcPct val="0"/>
              </a:spcBef>
              <a:spcAft>
                <a:spcPct val="0"/>
              </a:spcAft>
              <a:buClrTx/>
              <a:buSzTx/>
              <a:buNone/>
            </a:pPr>
            <a:r>
              <a:rPr lang="uk-UA" sz="3200" dirty="0" smtClean="0">
                <a:solidFill>
                  <a:srgbClr val="FFFF00"/>
                </a:solidFill>
                <a:latin typeface="Courier New" pitchFamily="49" charset="0"/>
                <a:ea typeface="Times New Roman" pitchFamily="18" charset="0"/>
                <a:cs typeface="Courier New" pitchFamily="49" charset="0"/>
              </a:rPr>
              <a:t/>
            </a:r>
            <a:br>
              <a:rPr lang="uk-UA" sz="3200" dirty="0" smtClean="0">
                <a:solidFill>
                  <a:srgbClr val="FFFF00"/>
                </a:solidFill>
                <a:latin typeface="Courier New" pitchFamily="49" charset="0"/>
                <a:ea typeface="Times New Roman" pitchFamily="18" charset="0"/>
                <a:cs typeface="Courier New" pitchFamily="49" charset="0"/>
              </a:rPr>
            </a:br>
            <a:r>
              <a:rPr lang="uk-UA" sz="3200" dirty="0" smtClean="0">
                <a:solidFill>
                  <a:srgbClr val="FFFF00"/>
                </a:solidFill>
                <a:latin typeface="Calibri"/>
                <a:ea typeface="Times New Roman" pitchFamily="18" charset="0"/>
                <a:cs typeface="Courier New" pitchFamily="49" charset="0"/>
              </a:rPr>
              <a:t> </a:t>
            </a:r>
            <a:r>
              <a:rPr lang="uk-UA" sz="3800" b="1" dirty="0" smtClean="0">
                <a:solidFill>
                  <a:srgbClr val="FFFF00"/>
                </a:solidFill>
                <a:latin typeface="Calibri"/>
                <a:ea typeface="Times New Roman" pitchFamily="18" charset="0"/>
                <a:cs typeface="Courier New" pitchFamily="49" charset="0"/>
              </a:rPr>
              <a:t>     </a:t>
            </a:r>
            <a:r>
              <a:rPr lang="uk-UA" sz="3800" b="1" dirty="0" smtClean="0">
                <a:solidFill>
                  <a:srgbClr val="FFFF00"/>
                </a:solidFill>
                <a:latin typeface="Courier New" pitchFamily="49" charset="0"/>
                <a:ea typeface="Times New Roman" pitchFamily="18" charset="0"/>
                <a:cs typeface="Courier New" pitchFamily="49" charset="0"/>
              </a:rPr>
              <a:t>поєднання державного управління і громадського самоврядування в освіті</a:t>
            </a:r>
            <a:endParaRPr lang="uk-UA" sz="3800" b="1" dirty="0" smtClean="0">
              <a:solidFill>
                <a:srgbClr val="FFFF00"/>
              </a:solidFill>
              <a:latin typeface="Arial" pitchFamily="34" charset="0"/>
              <a:cs typeface="Arial" pitchFamily="34" charset="0"/>
            </a:endParaRPr>
          </a:p>
          <a:p>
            <a:pPr>
              <a:buNone/>
            </a:pPr>
            <a:endParaRPr lang="uk-U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5369258"/>
          </a:xfrm>
        </p:spPr>
        <p:txBody>
          <a:bodyPr>
            <a:normAutofit/>
          </a:bodyPr>
          <a:lstStyle/>
          <a:p>
            <a:r>
              <a:rPr lang="uk-UA" sz="3200" dirty="0" smtClean="0"/>
              <a:t>      Члени піклувальної  ради  закладу  обираються  на   загальних </a:t>
            </a:r>
            <a:br>
              <a:rPr lang="uk-UA" sz="3200" dirty="0" smtClean="0"/>
            </a:br>
            <a:r>
              <a:rPr lang="uk-UA" sz="3200" dirty="0" smtClean="0"/>
              <a:t>зборах   (конференціях).  Склад  піклувальної  ради  формується  з </a:t>
            </a:r>
            <a:br>
              <a:rPr lang="uk-UA" sz="3200" dirty="0" smtClean="0"/>
            </a:br>
            <a:r>
              <a:rPr lang="uk-UA" sz="3200" dirty="0" smtClean="0"/>
              <a:t>представників  органів  виконавчої  влади,  підприємств,  установ, </a:t>
            </a:r>
            <a:br>
              <a:rPr lang="uk-UA" sz="3200" dirty="0" smtClean="0"/>
            </a:br>
            <a:r>
              <a:rPr lang="uk-UA" sz="3200" dirty="0" smtClean="0"/>
              <a:t>організацій, навчальних закладів та окремих громадян. </a:t>
            </a:r>
            <a:endParaRPr lang="uk-UA"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4654878"/>
          </a:xfrm>
        </p:spPr>
        <p:txBody>
          <a:bodyPr>
            <a:normAutofit fontScale="90000"/>
          </a:bodyPr>
          <a:lstStyle/>
          <a:p>
            <a:r>
              <a:rPr lang="uk-UA" sz="3100" b="1" dirty="0" smtClean="0"/>
              <a:t/>
            </a:r>
            <a:br>
              <a:rPr lang="uk-UA" sz="3100" b="1" dirty="0" smtClean="0"/>
            </a:br>
            <a:r>
              <a:rPr lang="uk-UA" sz="3100" b="1" dirty="0" smtClean="0"/>
              <a:t/>
            </a:r>
            <a:br>
              <a:rPr lang="uk-UA" sz="3100" b="1" dirty="0" smtClean="0"/>
            </a:br>
            <a:r>
              <a:rPr lang="uk-UA" sz="3100" b="1" dirty="0" smtClean="0"/>
              <a:t/>
            </a:r>
            <a:br>
              <a:rPr lang="uk-UA" sz="3100" b="1" dirty="0" smtClean="0"/>
            </a:br>
            <a:r>
              <a:rPr lang="uk-UA" sz="3100" b="1" dirty="0" smtClean="0"/>
              <a:t>Про затвердження Положення про піклувальну  раду загальноосвітнього навчального закладу </a:t>
            </a:r>
            <a:br>
              <a:rPr lang="uk-UA" sz="3100" b="1" dirty="0" smtClean="0"/>
            </a:br>
            <a:r>
              <a:rPr lang="uk-UA" sz="3100" b="1" dirty="0" smtClean="0"/>
              <a:t>МІНІСТЕРСТВО ОСВІТИ І НАУКИ УКРАЇНИ </a:t>
            </a:r>
            <a:br>
              <a:rPr lang="uk-UA" sz="3100" b="1" dirty="0" smtClean="0"/>
            </a:br>
            <a:r>
              <a:rPr lang="uk-UA" sz="3100" b="1" dirty="0" smtClean="0"/>
              <a:t>                            Н А К А З </a:t>
            </a:r>
            <a:br>
              <a:rPr lang="uk-UA" sz="3100" b="1" dirty="0" smtClean="0"/>
            </a:br>
            <a:r>
              <a:rPr lang="uk-UA" sz="3100" dirty="0" smtClean="0"/>
              <a:t> N 45 від 05.02.2001                  Зареєстровано в Міністерстві </a:t>
            </a:r>
            <a:br>
              <a:rPr lang="uk-UA" sz="3100" dirty="0" smtClean="0"/>
            </a:br>
            <a:r>
              <a:rPr lang="uk-UA" sz="3100" dirty="0" smtClean="0"/>
              <a:t>     м. Київ                          юстиції України </a:t>
            </a:r>
            <a:br>
              <a:rPr lang="uk-UA" sz="3100" dirty="0" smtClean="0"/>
            </a:br>
            <a:r>
              <a:rPr lang="uk-UA" sz="3100" dirty="0" smtClean="0"/>
              <a:t>                                      19 лютого 2001 р. </a:t>
            </a:r>
            <a:br>
              <a:rPr lang="uk-UA" sz="3100" dirty="0" smtClean="0"/>
            </a:br>
            <a:r>
              <a:rPr lang="uk-UA" sz="3100" dirty="0" smtClean="0"/>
              <a:t>                                      за N 146/5337 </a:t>
            </a:r>
            <a:r>
              <a:rPr lang="uk-UA" sz="3600" dirty="0" smtClean="0"/>
              <a:t/>
            </a:r>
            <a:br>
              <a:rPr lang="uk-UA" sz="3600" dirty="0" smtClean="0"/>
            </a:br>
            <a:r>
              <a:rPr lang="uk-UA" sz="3600" b="1" dirty="0" smtClean="0"/>
              <a:t/>
            </a:r>
            <a:br>
              <a:rPr lang="uk-UA" sz="3600" b="1" dirty="0" smtClean="0"/>
            </a:br>
            <a:r>
              <a:rPr lang="uk-UA" sz="3600" b="1" dirty="0" smtClean="0"/>
              <a:t> </a:t>
            </a:r>
            <a:br>
              <a:rPr lang="uk-UA" sz="3600" b="1" dirty="0" smtClean="0"/>
            </a:br>
            <a:endParaRPr lang="uk-UA"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5512134"/>
          </a:xfrm>
        </p:spPr>
        <p:txBody>
          <a:bodyPr>
            <a:normAutofit fontScale="90000"/>
          </a:bodyPr>
          <a:lstStyle/>
          <a:p>
            <a:r>
              <a:rPr lang="uk-UA" sz="3200" dirty="0" smtClean="0"/>
              <a:t> </a:t>
            </a:r>
            <a:br>
              <a:rPr lang="uk-UA" sz="3200" dirty="0" smtClean="0"/>
            </a:br>
            <a:r>
              <a:rPr lang="uk-UA" sz="3200" b="1" dirty="0" smtClean="0"/>
              <a:t>КАБІНЕТ МІНІСТРІВ УКРАЇНИ </a:t>
            </a:r>
            <a:br>
              <a:rPr lang="uk-UA" sz="3200" b="1" dirty="0" smtClean="0"/>
            </a:br>
            <a:r>
              <a:rPr lang="uk-UA" sz="3200" b="1" dirty="0" smtClean="0"/>
              <a:t>П О С Т А Н О В А </a:t>
            </a:r>
            <a:br>
              <a:rPr lang="uk-UA" sz="3200" b="1" dirty="0" smtClean="0"/>
            </a:br>
            <a:r>
              <a:rPr lang="uk-UA" sz="3200" b="1" dirty="0" smtClean="0"/>
              <a:t>                    від 6 травня 2001 р. N 433 </a:t>
            </a:r>
            <a:br>
              <a:rPr lang="uk-UA" sz="3200" b="1" dirty="0" smtClean="0"/>
            </a:br>
            <a:r>
              <a:rPr lang="uk-UA" sz="3200" b="1" dirty="0" smtClean="0"/>
              <a:t>                               Київ </a:t>
            </a:r>
            <a:br>
              <a:rPr lang="uk-UA" sz="3200" b="1" dirty="0" smtClean="0"/>
            </a:br>
            <a:r>
              <a:rPr lang="uk-UA" sz="3200" b="1" dirty="0" smtClean="0"/>
              <a:t>Про затвердження переліку типів позашкільних </a:t>
            </a:r>
            <a:br>
              <a:rPr lang="uk-UA" sz="3200" b="1" dirty="0" smtClean="0"/>
            </a:br>
            <a:r>
              <a:rPr lang="uk-UA" sz="3200" b="1" dirty="0" smtClean="0"/>
              <a:t>               навчальних закладів і Положення про </a:t>
            </a:r>
            <a:br>
              <a:rPr lang="uk-UA" sz="3200" b="1" dirty="0" smtClean="0"/>
            </a:br>
            <a:r>
              <a:rPr lang="uk-UA" sz="3200" b="1" dirty="0" smtClean="0"/>
              <a:t>                  позашкільний навчальний заклад </a:t>
            </a:r>
            <a:br>
              <a:rPr lang="uk-UA" sz="3200" b="1" dirty="0" smtClean="0"/>
            </a:br>
            <a:endParaRPr lang="uk-UA"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5655010"/>
          </a:xfrm>
        </p:spPr>
        <p:txBody>
          <a:bodyPr>
            <a:normAutofit/>
          </a:bodyPr>
          <a:lstStyle/>
          <a:p>
            <a:r>
              <a:rPr lang="uk-UA" sz="2000" b="1" dirty="0" smtClean="0"/>
              <a:t>41. Органом   громадського    самоврядування    позашкільного </a:t>
            </a:r>
            <a:br>
              <a:rPr lang="uk-UA" sz="2000" b="1" dirty="0" smtClean="0"/>
            </a:br>
            <a:r>
              <a:rPr lang="uk-UA" sz="2000" b="1" dirty="0" smtClean="0"/>
              <a:t>навчального закладу є загальні збори (конференція) колективу цього </a:t>
            </a:r>
            <a:br>
              <a:rPr lang="uk-UA" sz="2000" b="1" dirty="0" smtClean="0"/>
            </a:br>
            <a:r>
              <a:rPr lang="uk-UA" sz="2000" b="1" dirty="0" smtClean="0"/>
              <a:t>закладу. </a:t>
            </a:r>
            <a:br>
              <a:rPr lang="uk-UA" sz="2000" b="1" dirty="0" smtClean="0"/>
            </a:br>
            <a:r>
              <a:rPr lang="uk-UA" sz="2000" b="1" dirty="0" smtClean="0"/>
              <a:t>     У період між  загальними  зборами  (конференціями)  діє  рада </a:t>
            </a:r>
            <a:br>
              <a:rPr lang="uk-UA" sz="2000" b="1" dirty="0" smtClean="0"/>
            </a:br>
            <a:r>
              <a:rPr lang="uk-UA" sz="2000" b="1" dirty="0" smtClean="0"/>
              <a:t>позашкільного  навчального  закладу,  діяльність  якої регулюється </a:t>
            </a:r>
            <a:br>
              <a:rPr lang="uk-UA" sz="2000" b="1" dirty="0" smtClean="0"/>
            </a:br>
            <a:r>
              <a:rPr lang="uk-UA" sz="2000" b="1" dirty="0" smtClean="0"/>
              <a:t>статутом цього закладу. </a:t>
            </a:r>
            <a:br>
              <a:rPr lang="uk-UA" sz="2000" b="1" dirty="0" smtClean="0"/>
            </a:br>
            <a:r>
              <a:rPr lang="uk-UA" sz="2000" b="1" dirty="0" smtClean="0"/>
              <a:t>     У позашкільному навчальному  закладі  за  рішенням  загальних </a:t>
            </a:r>
            <a:br>
              <a:rPr lang="uk-UA" sz="2000" b="1" dirty="0" smtClean="0"/>
            </a:br>
            <a:r>
              <a:rPr lang="uk-UA" sz="2000" b="1" dirty="0" smtClean="0"/>
              <a:t>зборів  (конференції)  або  ради позашкільного навчального закладу </a:t>
            </a:r>
            <a:br>
              <a:rPr lang="uk-UA" sz="2000" b="1" dirty="0" smtClean="0"/>
            </a:br>
            <a:r>
              <a:rPr lang="uk-UA" sz="2000" b="1" dirty="0" smtClean="0"/>
              <a:t>можуть  створюватись  і  діяти  піклувальна  рада,  учнівський  та </a:t>
            </a:r>
            <a:br>
              <a:rPr lang="uk-UA" sz="2000" b="1" dirty="0" smtClean="0"/>
            </a:br>
            <a:r>
              <a:rPr lang="uk-UA" sz="2000" b="1" dirty="0" smtClean="0"/>
              <a:t>батьківський комітети, а також комісії, асоціації тощо. </a:t>
            </a:r>
            <a:endParaRPr lang="uk-UA"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10.</a:t>
            </a:r>
            <a:r>
              <a:rPr lang="uk-UA" dirty="0" smtClean="0"/>
              <a:t> Управління освітою</a:t>
            </a:r>
            <a:endParaRPr lang="uk-UA" dirty="0"/>
          </a:p>
        </p:txBody>
      </p:sp>
      <p:sp>
        <p:nvSpPr>
          <p:cNvPr id="3" name="Содержимое 2"/>
          <p:cNvSpPr>
            <a:spLocks noGrp="1"/>
          </p:cNvSpPr>
          <p:nvPr>
            <p:ph idx="1"/>
          </p:nvPr>
        </p:nvSpPr>
        <p:spPr/>
        <p:txBody>
          <a:bodyPr/>
          <a:lstStyle/>
          <a:p>
            <a:pPr fontAlgn="base"/>
            <a:r>
              <a:rPr lang="uk-UA" dirty="0" smtClean="0"/>
              <a:t>     1. В Україні для управління освітою створюються система державних органів управління і органи громадського самоврядування.</a:t>
            </a:r>
            <a:br>
              <a:rPr lang="uk-UA" dirty="0" smtClean="0"/>
            </a:br>
            <a:r>
              <a:rPr lang="uk-UA" dirty="0" smtClean="0"/>
              <a:t> </a:t>
            </a:r>
          </a:p>
          <a:p>
            <a:pPr fontAlgn="base"/>
            <a:r>
              <a:rPr lang="uk-UA" dirty="0" smtClean="0"/>
              <a:t>     2. Органи управління освітою і громадського самоврядування діють у межах повноважень, визначених законодавством.</a:t>
            </a:r>
          </a:p>
          <a:p>
            <a:pPr>
              <a:buNone/>
            </a:pP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16.</a:t>
            </a:r>
            <a:r>
              <a:rPr lang="uk-UA" dirty="0" smtClean="0"/>
              <a:t> Органи громадського самоврядування в освіті</a:t>
            </a:r>
            <a:endParaRPr lang="uk-UA" dirty="0"/>
          </a:p>
        </p:txBody>
      </p:sp>
      <p:sp>
        <p:nvSpPr>
          <p:cNvPr id="3" name="Содержимое 2"/>
          <p:cNvSpPr>
            <a:spLocks noGrp="1"/>
          </p:cNvSpPr>
          <p:nvPr>
            <p:ph idx="1"/>
          </p:nvPr>
        </p:nvSpPr>
        <p:spPr/>
        <p:txBody>
          <a:bodyPr>
            <a:normAutofit fontScale="85000" lnSpcReduction="10000"/>
          </a:bodyPr>
          <a:lstStyle/>
          <a:p>
            <a:pPr fontAlgn="base"/>
            <a:r>
              <a:rPr lang="uk-UA" dirty="0" smtClean="0"/>
              <a:t>     1. Органами громадського самоврядування в освіті є:</a:t>
            </a:r>
            <a:br>
              <a:rPr lang="uk-UA" dirty="0" smtClean="0"/>
            </a:br>
            <a:r>
              <a:rPr lang="uk-UA" dirty="0" smtClean="0"/>
              <a:t> </a:t>
            </a:r>
          </a:p>
          <a:p>
            <a:pPr fontAlgn="base"/>
            <a:r>
              <a:rPr lang="uk-UA" dirty="0" smtClean="0"/>
              <a:t>     загальні збори (конференція) колективу навчального закладу;</a:t>
            </a:r>
            <a:br>
              <a:rPr lang="uk-UA" dirty="0" smtClean="0"/>
            </a:br>
            <a:r>
              <a:rPr lang="uk-UA" dirty="0" smtClean="0"/>
              <a:t> </a:t>
            </a:r>
          </a:p>
          <a:p>
            <a:pPr fontAlgn="base"/>
            <a:r>
              <a:rPr lang="uk-UA" dirty="0" smtClean="0"/>
              <a:t>     районна, міська, обласна конференції педагогічних працівників, з'їзд працівників освіти Автономної Республіки Крим;</a:t>
            </a:r>
            <a:br>
              <a:rPr lang="uk-UA" dirty="0" smtClean="0"/>
            </a:br>
            <a:r>
              <a:rPr lang="uk-UA" dirty="0" smtClean="0"/>
              <a:t> </a:t>
            </a:r>
          </a:p>
          <a:p>
            <a:r>
              <a:rPr lang="uk-UA" dirty="0" smtClean="0"/>
              <a:t>     Всеукраїнський з'їзд працівників освіти.</a:t>
            </a: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16.</a:t>
            </a:r>
            <a:r>
              <a:rPr lang="uk-UA" dirty="0" smtClean="0"/>
              <a:t> Органи громадського самоврядування в освіті</a:t>
            </a:r>
            <a:endParaRPr lang="uk-UA" dirty="0"/>
          </a:p>
        </p:txBody>
      </p:sp>
      <p:sp>
        <p:nvSpPr>
          <p:cNvPr id="3" name="Содержимое 2"/>
          <p:cNvSpPr>
            <a:spLocks noGrp="1"/>
          </p:cNvSpPr>
          <p:nvPr>
            <p:ph idx="1"/>
          </p:nvPr>
        </p:nvSpPr>
        <p:spPr/>
        <p:txBody>
          <a:bodyPr/>
          <a:lstStyle/>
          <a:p>
            <a:pPr>
              <a:buNone/>
            </a:pPr>
            <a:r>
              <a:rPr lang="uk-UA" dirty="0" smtClean="0"/>
              <a:t>     2. Органи громадського самоврядування в освіті можуть об'єднувати учасників навчально-виховного процесу, спеціалістів певного професійного спрямування.</a:t>
            </a:r>
            <a:br>
              <a:rPr lang="uk-UA" dirty="0" smtClean="0"/>
            </a:b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16.</a:t>
            </a:r>
            <a:r>
              <a:rPr lang="uk-UA" dirty="0" smtClean="0"/>
              <a:t> Органи громадського самоврядування в освіті</a:t>
            </a:r>
            <a:endParaRPr lang="uk-UA" dirty="0"/>
          </a:p>
        </p:txBody>
      </p:sp>
      <p:sp>
        <p:nvSpPr>
          <p:cNvPr id="3" name="Содержимое 2"/>
          <p:cNvSpPr>
            <a:spLocks noGrp="1"/>
          </p:cNvSpPr>
          <p:nvPr>
            <p:ph idx="1"/>
          </p:nvPr>
        </p:nvSpPr>
        <p:spPr/>
        <p:txBody>
          <a:bodyPr>
            <a:normAutofit fontScale="77500" lnSpcReduction="20000"/>
          </a:bodyPr>
          <a:lstStyle/>
          <a:p>
            <a:pPr fontAlgn="base"/>
            <a:r>
              <a:rPr lang="uk-UA" dirty="0" smtClean="0"/>
              <a:t>     3. Органи громадського самоврядування в освіті вносять пропозиції щодо формування державної політики в галузі освіти, вирішують у межах своїх повноважень питання навчально-виховної, науково-дослідної, методичної, економічної і фінансово-господарської діяльності навчальних закладів.</a:t>
            </a:r>
            <a:br>
              <a:rPr lang="uk-UA" dirty="0" smtClean="0"/>
            </a:br>
            <a:r>
              <a:rPr lang="uk-UA" dirty="0" smtClean="0"/>
              <a:t> </a:t>
            </a:r>
          </a:p>
          <a:p>
            <a:pPr fontAlgn="base"/>
            <a:r>
              <a:rPr lang="uk-UA" dirty="0" smtClean="0"/>
              <a:t>     Повноваження органів громадського самоврядування в освіті визначає в межах чинного законодавства центральний орган виконавчої влади, що забезпечує формування державної політики у сфері освіти за участю представників профспілок, всеукраїнських педагогічних (освітянських) об'єднань.</a:t>
            </a:r>
          </a:p>
          <a:p>
            <a:pPr>
              <a:buNone/>
            </a:pP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59.</a:t>
            </a:r>
            <a:r>
              <a:rPr lang="uk-UA" dirty="0" smtClean="0"/>
              <a:t> Відповідальність батьків за розвиток дитини</a:t>
            </a:r>
            <a:endParaRPr lang="uk-UA" dirty="0"/>
          </a:p>
        </p:txBody>
      </p:sp>
      <p:sp>
        <p:nvSpPr>
          <p:cNvPr id="3" name="Содержимое 2"/>
          <p:cNvSpPr>
            <a:spLocks noGrp="1"/>
          </p:cNvSpPr>
          <p:nvPr>
            <p:ph idx="1"/>
          </p:nvPr>
        </p:nvSpPr>
        <p:spPr/>
        <p:txBody>
          <a:bodyPr/>
          <a:lstStyle/>
          <a:p>
            <a:pPr fontAlgn="base"/>
            <a:r>
              <a:rPr lang="uk-UA" dirty="0" smtClean="0"/>
              <a:t>1. Виховання в сім'ї є першоосновою розвитку дитини як особистості.</a:t>
            </a:r>
            <a:br>
              <a:rPr lang="uk-UA" dirty="0" smtClean="0"/>
            </a:br>
            <a:r>
              <a:rPr lang="uk-UA" dirty="0" smtClean="0"/>
              <a:t> </a:t>
            </a:r>
          </a:p>
          <a:p>
            <a:r>
              <a:rPr lang="uk-UA" dirty="0" smtClean="0"/>
              <a:t>     2. На кожного з батьків покладається однакова відповідальність за виховання, навчання і розвиток дитини.</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Стаття 59.</a:t>
            </a:r>
            <a:r>
              <a:rPr lang="uk-UA" dirty="0" smtClean="0"/>
              <a:t> Відповідальність батьків за розвиток дитини</a:t>
            </a:r>
            <a:endParaRPr lang="uk-UA" dirty="0"/>
          </a:p>
        </p:txBody>
      </p:sp>
      <p:sp>
        <p:nvSpPr>
          <p:cNvPr id="3" name="Содержимое 2"/>
          <p:cNvSpPr>
            <a:spLocks noGrp="1"/>
          </p:cNvSpPr>
          <p:nvPr>
            <p:ph idx="1"/>
          </p:nvPr>
        </p:nvSpPr>
        <p:spPr/>
        <p:txBody>
          <a:bodyPr>
            <a:normAutofit fontScale="70000" lnSpcReduction="20000"/>
          </a:bodyPr>
          <a:lstStyle/>
          <a:p>
            <a:pPr fontAlgn="base"/>
            <a:r>
              <a:rPr lang="uk-UA" dirty="0" smtClean="0"/>
              <a:t>     3. Батьки та особи, які їх замінюють, зобов'язані:</a:t>
            </a:r>
            <a:br>
              <a:rPr lang="uk-UA" dirty="0" smtClean="0"/>
            </a:br>
            <a:r>
              <a:rPr lang="uk-UA" dirty="0" smtClean="0"/>
              <a:t> </a:t>
            </a:r>
          </a:p>
          <a:p>
            <a:pPr fontAlgn="base"/>
            <a:r>
              <a:rPr lang="uk-UA" dirty="0" smtClean="0"/>
              <a:t>     постійно дбати про фізичне здоров'я, психічний стан дітей, створювати належні умови для розвитку їх природних здібностей;</a:t>
            </a:r>
            <a:br>
              <a:rPr lang="uk-UA" dirty="0" smtClean="0"/>
            </a:br>
            <a:r>
              <a:rPr lang="uk-UA" dirty="0" smtClean="0"/>
              <a:t> </a:t>
            </a:r>
          </a:p>
          <a:p>
            <a:r>
              <a:rPr lang="uk-UA" dirty="0" smtClean="0"/>
              <a:t>     поважати гідність дитини, виховувати працелюбність, почуття доброти, милосердя, шанобливе ставлення до державної мови, регіональних мов або мов меншин, інших мов і рідної мови, сім'ї, старших за віком, до народних традицій та звичаїв; { Абзац третій частини третьої статті 59 із змінами, внесеними згідно із Законом N 5029-VI ( </a:t>
            </a:r>
            <a:r>
              <a:rPr lang="uk-UA" dirty="0" smtClean="0">
                <a:hlinkClick r:id="rId2"/>
              </a:rPr>
              <a:t>5029-17</a:t>
            </a:r>
            <a:r>
              <a:rPr lang="uk-UA" dirty="0" smtClean="0"/>
              <a:t> ) від 03.07.2012 }</a:t>
            </a:r>
            <a:br>
              <a:rPr lang="uk-UA" dirty="0" smtClean="0"/>
            </a:br>
            <a:endParaRPr lang="uk-U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85</TotalTime>
  <Words>145</Words>
  <Application>Microsoft Office PowerPoint</Application>
  <PresentationFormat>Экран (4:3)</PresentationFormat>
  <Paragraphs>88</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Техническая</vt:lpstr>
      <vt:lpstr>Слайд 1</vt:lpstr>
      <vt:lpstr>Слайд 2</vt:lpstr>
      <vt:lpstr>Стаття 6. Основні принципи освіти</vt:lpstr>
      <vt:lpstr>Стаття 10. Управління освітою</vt:lpstr>
      <vt:lpstr>Стаття 16. Органи громадського самоврядування в освіті</vt:lpstr>
      <vt:lpstr>Стаття 16. Органи громадського самоврядування в освіті</vt:lpstr>
      <vt:lpstr>Стаття 16. Органи громадського самоврядування в освіті</vt:lpstr>
      <vt:lpstr>Стаття 59. Відповідальність батьків за розвиток дитини</vt:lpstr>
      <vt:lpstr>Стаття 59. Відповідальність батьків за розвиток дитини</vt:lpstr>
      <vt:lpstr>Стаття 59. Відповідальність батьків за розвиток дитини</vt:lpstr>
      <vt:lpstr>Стаття 59. Відповідальність батьків за розвиток дитини</vt:lpstr>
      <vt:lpstr> Стаття 60. Права батьків</vt:lpstr>
      <vt:lpstr>З А К О Н   У К Р А Ї Н И   Про дошкільну освіту   ( Відомості Верховної Ради України (ВВР), 2001, N 49, ст.259 ) </vt:lpstr>
      <vt:lpstr>Стаття 8. Роль сім'ї  у дошкільній освіті</vt:lpstr>
      <vt:lpstr>Стаття 20. Управління та громадське самоврядування дошкільного навчального закладу</vt:lpstr>
      <vt:lpstr>   Стаття 36. Права та обов'язки батьків або осіб, які їх замінюють</vt:lpstr>
      <vt:lpstr> Стаття 36. Права та обов'язки батьків або осіб, які їх замінюють</vt:lpstr>
      <vt:lpstr>  З А К О Н   У К Р А Ї Н И   Про загальну середню освіту   ( Відомості Верховної Ради України (ВВР), 1999, N 28, ст.230 ) </vt:lpstr>
      <vt:lpstr>Стаття 39. Управління та громадське самоврядування  загальноосвітнього навчального закладу </vt:lpstr>
      <vt:lpstr>Стаття 29. Права та обов'язки батьків або осіб, які їх замінюють</vt:lpstr>
      <vt:lpstr>Стаття 29. Права та обов'язки батьків або осіб, які їх замінюють</vt:lpstr>
      <vt:lpstr>Стаття 29. Права та обов'язки батьків або осіб, які їх замінюють</vt:lpstr>
      <vt:lpstr>З А К О Н   У К Р А Ї Н И   Про позашкільну освіту   ( Відомості Верховної Ради України (ВВР), 2000, N 46, ст.393 ) </vt:lpstr>
      <vt:lpstr>Стаття 11. Управління та громадське самоврядування позашкільного навчального закладу </vt:lpstr>
      <vt:lpstr>КАБІНЕТ МІНІСТРІВ УКРАЇНИ  П О С Т А Н О В А                     від 12 березня 2003 р. N 305                                 Київ  Про затвердження Положення про                     дошкільний навчальний заклад  { Із змінами, внесеними згідно з Постановами КМ             N 1124 ( 1124-2009-п ) від 05.10.2009             N 1204 ( 1204-2011-п ) від 16.11.2011             N   28 (   28-2014-п ) від 22.01.2014 }</vt:lpstr>
      <vt:lpstr> 46. Загальні збори (конференція):       обирають раду дошкільного навчального закладу,  її  членів  і  голову, встановлюють строк їх повноважень;       заслуховують звіт  керівника  з  питань  статутної діяльності  закладу,  голови ради дошкільного навчального  закладу,  дають  їй  оцінку шляхом таємного або відкритого голосування;       розглядають питання    навчально-виховної,    методичної   та  фінансово-господарської    діяльності    дошкільного   навчального  закладу;       затверджують основні напрями вдосконалення роботи і  розвитку  дошкільного навчального закладу.  </vt:lpstr>
      <vt:lpstr>47. У  період між загальними зборами (конференціями) діє рада  дошкільного  навчального  закладу,  діяльність  якої   регулюється  статутом.       Рада дошкільного  навчального  закладу  організовує виконання  рішень   загальних   зборів   (конференцій),   розглядає   питання  поліпшення   умов   для   здобуття  дошкільної  освіти,  зміцнення  матеріально-технічної  бази,  поповнення  й  використання  бюджету  закладу,   вносить  пропозиції  щодо  морального  і  матеріального  заохочення учасників навчально-виховного процесу, погоджує зміст і  форми роботи з педагогічної освіти батьків.  </vt:lpstr>
      <vt:lpstr>  КАБІНЕТ МІНІСТРІВ УКРАЇНИ  П О С Т А Н О В А                     від 27 серпня 2010 р. N 778                                 Київ  Про затвердження Положення про                  загальноосвітній навчальний заклад  { Із змінами, внесеними згідно з Постановою КМ              N 28 ( 28-2014-п ) від 22.01.2014 }   </vt:lpstr>
      <vt:lpstr>100. У закладі за  рішенням  загальних  зборів  (конференції)  можуть   створюватися   і  діяти  рада  закладу,  діяльність  якої  регулюється його статутом,  а також піклувальна  рада,  учнівський  комітет,  батьківський  комітет,  методичні  об'єднання,  комісії,  асоціації, положення про які розробляє і затверджує МОН.       До складу ради закладу обираються представники  педагогічного  колективу,  учнів  (вихованців)  школи  II-III ступеня,  батьків і  громадськості.  </vt:lpstr>
      <vt:lpstr>      Члени піклувальної  ради  закладу  обираються  на   загальних  зборах   (конференціях).  Склад  піклувальної  ради  формується  з  представників  органів  виконавчої  влади,  підприємств,  установ,  організацій, навчальних закладів та окремих громадян. </vt:lpstr>
      <vt:lpstr>   Про затвердження Положення про піклувальну  раду загальноосвітнього навчального закладу  МІНІСТЕРСТВО ОСВІТИ І НАУКИ УКРАЇНИ                              Н А К А З   N 45 від 05.02.2001                  Зареєстровано в Міністерстві       м. Київ                          юстиції України                                        19 лютого 2001 р.                                        за N 146/5337     </vt:lpstr>
      <vt:lpstr>  КАБІНЕТ МІНІСТРІВ УКРАЇНИ  П О С Т А Н О В А                      від 6 травня 2001 р. N 433                                 Київ  Про затвердження переліку типів позашкільних                 навчальних закладів і Положення про                    позашкільний навчальний заклад  </vt:lpstr>
      <vt:lpstr>41. Органом   громадського    самоврядування    позашкільного  навчального закладу є загальні збори (конференція) колективу цього  закладу.       У період між  загальними  зборами  (конференціями)  діє  рада  позашкільного  навчального  закладу,  діяльність  якої регулюється  статутом цього закладу.       У позашкільному навчальному  закладі  за  рішенням  загальних  зборів  (конференції)  або  ради позашкільного навчального закладу  можуть  створюватись  і  діяти  піклувальна  рада,  учнівський  та  батьківський комітети, а також комісії, асоціації тощо.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Загальноміський семінар  голів рад дошкільних навчальних закладів, шкільних  рад та  рад позашкільних навчальних закладів  Івано-Франківської міської ради                               13 листопада 2014 року</dc:title>
  <dc:creator>user</dc:creator>
  <cp:lastModifiedBy>user</cp:lastModifiedBy>
  <cp:revision>41</cp:revision>
  <dcterms:created xsi:type="dcterms:W3CDTF">2014-11-11T18:12:54Z</dcterms:created>
  <dcterms:modified xsi:type="dcterms:W3CDTF">2014-11-24T22:30:01Z</dcterms:modified>
</cp:coreProperties>
</file>